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2" r:id="rId4"/>
    <p:sldId id="258" r:id="rId5"/>
    <p:sldId id="273" r:id="rId6"/>
    <p:sldId id="259" r:id="rId7"/>
    <p:sldId id="260" r:id="rId8"/>
    <p:sldId id="261" r:id="rId9"/>
    <p:sldId id="263" r:id="rId10"/>
    <p:sldId id="274" r:id="rId11"/>
    <p:sldId id="276" r:id="rId12"/>
    <p:sldId id="265" r:id="rId13"/>
    <p:sldId id="266" r:id="rId14"/>
    <p:sldId id="267" r:id="rId15"/>
    <p:sldId id="278" r:id="rId16"/>
    <p:sldId id="268" r:id="rId17"/>
    <p:sldId id="269" r:id="rId18"/>
    <p:sldId id="272" r:id="rId19"/>
    <p:sldId id="277" r:id="rId20"/>
    <p:sldId id="270" r:id="rId21"/>
    <p:sldId id="271"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68" autoAdjust="0"/>
    <p:restoredTop sz="94669" autoAdjust="0"/>
  </p:normalViewPr>
  <p:slideViewPr>
    <p:cSldViewPr>
      <p:cViewPr>
        <p:scale>
          <a:sx n="75" d="100"/>
          <a:sy n="75" d="100"/>
        </p:scale>
        <p:origin x="-4588" y="-18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
        <p:nvSpPr>
          <p:cNvPr id="30" name="Дата 29"/>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26.01.2021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26.01.2021</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1000" r="-2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1228756" y="1556792"/>
            <a:ext cx="7772400" cy="2262113"/>
          </a:xfrm>
        </p:spPr>
        <p:txBody>
          <a:bodyPr>
            <a:noAutofit/>
          </a:bodyPr>
          <a:lstStyle/>
          <a:p>
            <a:pPr algn="ctr"/>
            <a:r>
              <a:rPr lang="en-US" sz="4000" b="1" dirty="0">
                <a:solidFill>
                  <a:schemeClr val="bg1"/>
                </a:solidFill>
                <a:effectLst>
                  <a:outerShdw blurRad="38100" dist="38100" dir="2700000" algn="tl">
                    <a:srgbClr val="000000">
                      <a:alpha val="43137"/>
                    </a:srgbClr>
                  </a:outerShdw>
                </a:effectLst>
              </a:rPr>
              <a:t>Experience of participation in international projects for the construction </a:t>
            </a:r>
            <a:r>
              <a:rPr lang="en-US" sz="4000" b="1" dirty="0" smtClean="0">
                <a:solidFill>
                  <a:schemeClr val="bg1"/>
                </a:solidFill>
                <a:effectLst>
                  <a:outerShdw blurRad="38100" dist="38100" dir="2700000" algn="tl">
                    <a:srgbClr val="000000">
                      <a:alpha val="43137"/>
                    </a:srgbClr>
                  </a:outerShdw>
                </a:effectLst>
              </a:rPr>
              <a:t>of water supply and water treatment facilities </a:t>
            </a:r>
            <a:r>
              <a:rPr lang="en-US" sz="4000" b="1" dirty="0">
                <a:solidFill>
                  <a:schemeClr val="bg1"/>
                </a:solidFill>
                <a:effectLst>
                  <a:outerShdw blurRad="38100" dist="38100" dir="2700000" algn="tl">
                    <a:srgbClr val="000000">
                      <a:alpha val="43137"/>
                    </a:srgbClr>
                  </a:outerShdw>
                </a:effectLst>
              </a:rPr>
              <a:t>in the </a:t>
            </a:r>
            <a:r>
              <a:rPr lang="en-US" sz="4000" b="1" dirty="0" smtClean="0">
                <a:solidFill>
                  <a:schemeClr val="bg1"/>
                </a:solidFill>
                <a:effectLst>
                  <a:outerShdw blurRad="38100" dist="38100" dir="2700000" algn="tl">
                    <a:srgbClr val="000000">
                      <a:alpha val="43137"/>
                    </a:srgbClr>
                  </a:outerShdw>
                </a:effectLst>
              </a:rPr>
              <a:t>Ladoga </a:t>
            </a:r>
            <a:r>
              <a:rPr lang="en-US" sz="4000" b="1" dirty="0">
                <a:solidFill>
                  <a:schemeClr val="bg1"/>
                </a:solidFill>
                <a:effectLst>
                  <a:outerShdw blurRad="38100" dist="38100" dir="2700000" algn="tl">
                    <a:srgbClr val="000000">
                      <a:alpha val="43137"/>
                    </a:srgbClr>
                  </a:outerShdw>
                </a:effectLst>
              </a:rPr>
              <a:t>area</a:t>
            </a:r>
            <a:endParaRPr lang="ru-RU" sz="4000" b="1" dirty="0">
              <a:solidFill>
                <a:schemeClr val="bg1"/>
              </a:solidFill>
              <a:effectLst>
                <a:outerShdw blurRad="38100" dist="38100" dir="2700000" algn="tl">
                  <a:srgbClr val="000000">
                    <a:alpha val="43137"/>
                  </a:srgbClr>
                </a:outerShdw>
              </a:effectLst>
            </a:endParaRPr>
          </a:p>
        </p:txBody>
      </p:sp>
      <p:pic>
        <p:nvPicPr>
          <p:cNvPr id="1026" name="Picture 2" descr="C:\Users\саша\Desktop\Anja\121063069_115111383694407_4904369527285975903_n.png"/>
          <p:cNvPicPr>
            <a:picLocks noChangeAspect="1" noChangeArrowheads="1"/>
          </p:cNvPicPr>
          <p:nvPr/>
        </p:nvPicPr>
        <p:blipFill>
          <a:blip r:embed="rId3" cstate="print"/>
          <a:srcRect/>
          <a:stretch>
            <a:fillRect/>
          </a:stretch>
        </p:blipFill>
        <p:spPr bwMode="auto">
          <a:xfrm>
            <a:off x="0" y="0"/>
            <a:ext cx="1236932" cy="1233467"/>
          </a:xfrm>
          <a:prstGeom prst="rect">
            <a:avLst/>
          </a:prstGeom>
          <a:noFill/>
        </p:spPr>
      </p:pic>
      <p:sp>
        <p:nvSpPr>
          <p:cNvPr id="5" name="TextBox 4"/>
          <p:cNvSpPr txBox="1"/>
          <p:nvPr/>
        </p:nvSpPr>
        <p:spPr>
          <a:xfrm>
            <a:off x="1942858" y="6021288"/>
            <a:ext cx="7072362" cy="677108"/>
          </a:xfrm>
          <a:prstGeom prst="rect">
            <a:avLst/>
          </a:prstGeom>
          <a:noFill/>
        </p:spPr>
        <p:txBody>
          <a:bodyPr wrap="square" rtlCol="0">
            <a:spAutoFit/>
          </a:bodyPr>
          <a:lstStyle/>
          <a:p>
            <a:pPr algn="r"/>
            <a:r>
              <a:rPr lang="en-US" dirty="0" smtClean="0">
                <a:solidFill>
                  <a:schemeClr val="bg1"/>
                </a:solidFill>
              </a:rPr>
              <a:t>Anna </a:t>
            </a:r>
            <a:r>
              <a:rPr lang="en-US" dirty="0" err="1" smtClean="0">
                <a:solidFill>
                  <a:schemeClr val="bg1"/>
                </a:solidFill>
              </a:rPr>
              <a:t>Golovanova</a:t>
            </a:r>
            <a:r>
              <a:rPr lang="en-US" dirty="0" smtClean="0">
                <a:solidFill>
                  <a:schemeClr val="bg1"/>
                </a:solidFill>
              </a:rPr>
              <a:t>, project manager of ANO Energy Efficiency </a:t>
            </a:r>
            <a:r>
              <a:rPr lang="en-US" dirty="0" err="1" smtClean="0">
                <a:solidFill>
                  <a:schemeClr val="bg1"/>
                </a:solidFill>
              </a:rPr>
              <a:t>Cenre</a:t>
            </a:r>
            <a:endParaRPr lang="en-US" dirty="0" smtClean="0">
              <a:solidFill>
                <a:schemeClr val="bg1"/>
              </a:solidFill>
            </a:endParaRPr>
          </a:p>
          <a:p>
            <a:pPr algn="r"/>
            <a:r>
              <a:rPr lang="en-US" dirty="0" smtClean="0">
                <a:solidFill>
                  <a:schemeClr val="bg1"/>
                </a:solidFill>
              </a:rPr>
              <a:t>on behalf of </a:t>
            </a:r>
            <a:r>
              <a:rPr lang="en-US" sz="2000" b="1" u="sng" dirty="0" smtClean="0">
                <a:solidFill>
                  <a:schemeClr val="bg1"/>
                </a:solidFill>
              </a:rPr>
              <a:t>Karelvodokanal LLC</a:t>
            </a:r>
            <a:endParaRPr lang="ru-RU" b="1" u="sng"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143000"/>
          </a:xfrm>
        </p:spPr>
        <p:txBody>
          <a:bodyPr/>
          <a:lstStyle/>
          <a:p>
            <a:pPr algn="ctr"/>
            <a:r>
              <a:rPr lang="en-US" dirty="0" smtClean="0"/>
              <a:t>KA6000 Implementation</a:t>
            </a:r>
            <a:endParaRPr lang="ru-RU" dirty="0"/>
          </a:p>
        </p:txBody>
      </p:sp>
      <p:sp>
        <p:nvSpPr>
          <p:cNvPr id="3" name="Содержимое 2"/>
          <p:cNvSpPr>
            <a:spLocks noGrp="1"/>
          </p:cNvSpPr>
          <p:nvPr>
            <p:ph idx="1"/>
          </p:nvPr>
        </p:nvSpPr>
        <p:spPr>
          <a:xfrm>
            <a:off x="251520" y="1484785"/>
            <a:ext cx="8712968" cy="2592288"/>
          </a:xfrm>
        </p:spPr>
        <p:txBody>
          <a:bodyPr>
            <a:normAutofit/>
          </a:bodyPr>
          <a:lstStyle/>
          <a:p>
            <a:pPr>
              <a:buNone/>
            </a:pPr>
            <a:r>
              <a:rPr lang="en-US" u="sng" dirty="0" smtClean="0"/>
              <a:t>Water supply system:</a:t>
            </a:r>
          </a:p>
          <a:p>
            <a:r>
              <a:rPr lang="en-US" dirty="0" smtClean="0"/>
              <a:t>Pumping </a:t>
            </a:r>
            <a:r>
              <a:rPr lang="en-US" dirty="0" smtClean="0"/>
              <a:t>station of the 2 lift was </a:t>
            </a:r>
            <a:r>
              <a:rPr lang="en-US" dirty="0" smtClean="0"/>
              <a:t>renovated</a:t>
            </a:r>
          </a:p>
          <a:p>
            <a:endParaRPr lang="en-US" dirty="0" smtClean="0"/>
          </a:p>
          <a:p>
            <a:endParaRPr lang="ru-RU" dirty="0"/>
          </a:p>
        </p:txBody>
      </p:sp>
      <p:pic>
        <p:nvPicPr>
          <p:cNvPr id="4" name="Picture 2" descr="C:\Users\саша\Desktop\Anja\121063069_115111383694407_4904369527285975903_n.png"/>
          <p:cNvPicPr>
            <a:picLocks noChangeAspect="1" noChangeArrowheads="1"/>
          </p:cNvPicPr>
          <p:nvPr/>
        </p:nvPicPr>
        <p:blipFill>
          <a:blip r:embed="rId2" cstate="print"/>
          <a:srcRect/>
          <a:stretch>
            <a:fillRect/>
          </a:stretch>
        </p:blipFill>
        <p:spPr bwMode="auto">
          <a:xfrm>
            <a:off x="0" y="0"/>
            <a:ext cx="1236932" cy="1233467"/>
          </a:xfrm>
          <a:prstGeom prst="rect">
            <a:avLst/>
          </a:prstGeom>
          <a:noFill/>
        </p:spPr>
      </p:pic>
      <p:pic>
        <p:nvPicPr>
          <p:cNvPr id="9" name="Picture 2" descr="C:\Users\саша\Desktop\Anja\wetransfer-cd1f11\KA6000\Project acronym logo ENG.jpg"/>
          <p:cNvPicPr>
            <a:picLocks noChangeAspect="1" noChangeArrowheads="1"/>
          </p:cNvPicPr>
          <p:nvPr/>
        </p:nvPicPr>
        <p:blipFill rotWithShape="1">
          <a:blip r:embed="rId3" cstate="print"/>
          <a:srcRect l="11900" t="17849" r="14160"/>
          <a:stretch/>
        </p:blipFill>
        <p:spPr bwMode="auto">
          <a:xfrm>
            <a:off x="7307191" y="-1"/>
            <a:ext cx="1873321" cy="1040686"/>
          </a:xfrm>
          <a:prstGeom prst="rect">
            <a:avLst/>
          </a:prstGeom>
          <a:noFill/>
        </p:spPr>
      </p:pic>
      <p:pic>
        <p:nvPicPr>
          <p:cNvPr id="2052" name="Picture 4" descr="C:\Users\саша\Desktop\Anja\DJI_0234.JPG"/>
          <p:cNvPicPr>
            <a:picLocks noChangeAspect="1" noChangeArrowheads="1"/>
          </p:cNvPicPr>
          <p:nvPr/>
        </p:nvPicPr>
        <p:blipFill>
          <a:blip r:embed="rId4" cstate="print"/>
          <a:srcRect/>
          <a:stretch>
            <a:fillRect/>
          </a:stretch>
        </p:blipFill>
        <p:spPr bwMode="auto">
          <a:xfrm>
            <a:off x="3992880" y="3962400"/>
            <a:ext cx="5151120" cy="2895600"/>
          </a:xfrm>
          <a:prstGeom prst="rect">
            <a:avLst/>
          </a:prstGeom>
          <a:noFill/>
        </p:spPr>
      </p:pic>
      <p:pic>
        <p:nvPicPr>
          <p:cNvPr id="11" name="Picture 3" descr="C:\Users\саша\Desktop\Anja\DJI_0177.JPG"/>
          <p:cNvPicPr>
            <a:picLocks noChangeAspect="1" noChangeArrowheads="1"/>
          </p:cNvPicPr>
          <p:nvPr/>
        </p:nvPicPr>
        <p:blipFill>
          <a:blip r:embed="rId5" cstate="print"/>
          <a:srcRect/>
          <a:stretch>
            <a:fillRect/>
          </a:stretch>
        </p:blipFill>
        <p:spPr bwMode="auto">
          <a:xfrm>
            <a:off x="0" y="2714620"/>
            <a:ext cx="5151120" cy="2895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143000"/>
          </a:xfrm>
        </p:spPr>
        <p:txBody>
          <a:bodyPr/>
          <a:lstStyle/>
          <a:p>
            <a:pPr algn="ctr"/>
            <a:r>
              <a:rPr lang="en-US" dirty="0" smtClean="0"/>
              <a:t>KA6000 Implementation</a:t>
            </a:r>
            <a:endParaRPr lang="ru-RU" dirty="0"/>
          </a:p>
        </p:txBody>
      </p:sp>
      <p:sp>
        <p:nvSpPr>
          <p:cNvPr id="3" name="Содержимое 2"/>
          <p:cNvSpPr>
            <a:spLocks noGrp="1"/>
          </p:cNvSpPr>
          <p:nvPr>
            <p:ph idx="1"/>
          </p:nvPr>
        </p:nvSpPr>
        <p:spPr>
          <a:xfrm>
            <a:off x="251520" y="1484785"/>
            <a:ext cx="8712968" cy="2592288"/>
          </a:xfrm>
        </p:spPr>
        <p:txBody>
          <a:bodyPr>
            <a:normAutofit/>
          </a:bodyPr>
          <a:lstStyle/>
          <a:p>
            <a:pPr>
              <a:buNone/>
            </a:pPr>
            <a:r>
              <a:rPr lang="en-US" u="sng" dirty="0" smtClean="0"/>
              <a:t>Water supply system:</a:t>
            </a:r>
          </a:p>
          <a:p>
            <a:r>
              <a:rPr lang="en-US" dirty="0" smtClean="0"/>
              <a:t>A</a:t>
            </a:r>
            <a:r>
              <a:rPr lang="en-US" dirty="0" smtClean="0"/>
              <a:t> new module pumping station installed</a:t>
            </a:r>
          </a:p>
          <a:p>
            <a:endParaRPr lang="en-US" dirty="0" smtClean="0"/>
          </a:p>
          <a:p>
            <a:endParaRPr lang="ru-RU" dirty="0"/>
          </a:p>
        </p:txBody>
      </p:sp>
      <p:pic>
        <p:nvPicPr>
          <p:cNvPr id="4" name="Picture 2" descr="C:\Users\саша\Desktop\Anja\121063069_115111383694407_4904369527285975903_n.png"/>
          <p:cNvPicPr>
            <a:picLocks noChangeAspect="1" noChangeArrowheads="1"/>
          </p:cNvPicPr>
          <p:nvPr/>
        </p:nvPicPr>
        <p:blipFill>
          <a:blip r:embed="rId2" cstate="print"/>
          <a:srcRect/>
          <a:stretch>
            <a:fillRect/>
          </a:stretch>
        </p:blipFill>
        <p:spPr bwMode="auto">
          <a:xfrm>
            <a:off x="0" y="0"/>
            <a:ext cx="1236932" cy="1233467"/>
          </a:xfrm>
          <a:prstGeom prst="rect">
            <a:avLst/>
          </a:prstGeom>
          <a:noFill/>
        </p:spPr>
      </p:pic>
      <p:pic>
        <p:nvPicPr>
          <p:cNvPr id="4100" name="Picture 4" descr="C:\Users\саша\Desktop\Anja\IMG_3694.JPG"/>
          <p:cNvPicPr>
            <a:picLocks noChangeAspect="1" noChangeArrowheads="1"/>
          </p:cNvPicPr>
          <p:nvPr/>
        </p:nvPicPr>
        <p:blipFill>
          <a:blip r:embed="rId3" cstate="print"/>
          <a:srcRect/>
          <a:stretch>
            <a:fillRect/>
          </a:stretch>
        </p:blipFill>
        <p:spPr bwMode="auto">
          <a:xfrm>
            <a:off x="4357686" y="2643158"/>
            <a:ext cx="5619789" cy="4214842"/>
          </a:xfrm>
          <a:prstGeom prst="rect">
            <a:avLst/>
          </a:prstGeom>
          <a:noFill/>
        </p:spPr>
      </p:pic>
      <p:pic>
        <p:nvPicPr>
          <p:cNvPr id="9" name="Picture 2" descr="C:\Users\саша\Desktop\Anja\wetransfer-cd1f11\KA6000\Project acronym logo ENG.jpg"/>
          <p:cNvPicPr>
            <a:picLocks noChangeAspect="1" noChangeArrowheads="1"/>
          </p:cNvPicPr>
          <p:nvPr/>
        </p:nvPicPr>
        <p:blipFill rotWithShape="1">
          <a:blip r:embed="rId4" cstate="print"/>
          <a:srcRect l="11900" t="17849" r="14160"/>
          <a:stretch/>
        </p:blipFill>
        <p:spPr bwMode="auto">
          <a:xfrm>
            <a:off x="7307191" y="-1"/>
            <a:ext cx="1873321" cy="1040686"/>
          </a:xfrm>
          <a:prstGeom prst="rect">
            <a:avLst/>
          </a:prstGeom>
          <a:noFill/>
        </p:spPr>
      </p:pic>
      <p:pic>
        <p:nvPicPr>
          <p:cNvPr id="3074" name="Picture 2" descr="C:\Users\саша\Desktop\Anja\IMG_2494.jpg"/>
          <p:cNvPicPr>
            <a:picLocks noChangeAspect="1" noChangeArrowheads="1"/>
          </p:cNvPicPr>
          <p:nvPr/>
        </p:nvPicPr>
        <p:blipFill>
          <a:blip r:embed="rId5" cstate="print"/>
          <a:srcRect/>
          <a:stretch>
            <a:fillRect/>
          </a:stretch>
        </p:blipFill>
        <p:spPr bwMode="auto">
          <a:xfrm rot="5400000">
            <a:off x="-666870" y="3238614"/>
            <a:ext cx="5334955" cy="400121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143000"/>
          </a:xfrm>
        </p:spPr>
        <p:txBody>
          <a:bodyPr/>
          <a:lstStyle/>
          <a:p>
            <a:pPr algn="ctr"/>
            <a:r>
              <a:rPr lang="en-US" dirty="0" smtClean="0"/>
              <a:t>KA6000 Implementation</a:t>
            </a:r>
            <a:endParaRPr lang="ru-RU" dirty="0"/>
          </a:p>
        </p:txBody>
      </p:sp>
      <p:sp>
        <p:nvSpPr>
          <p:cNvPr id="3" name="Содержимое 2"/>
          <p:cNvSpPr>
            <a:spLocks noGrp="1"/>
          </p:cNvSpPr>
          <p:nvPr>
            <p:ph idx="1"/>
          </p:nvPr>
        </p:nvSpPr>
        <p:spPr>
          <a:xfrm>
            <a:off x="285720" y="1714488"/>
            <a:ext cx="8229600" cy="4389120"/>
          </a:xfrm>
        </p:spPr>
        <p:txBody>
          <a:bodyPr>
            <a:normAutofit/>
          </a:bodyPr>
          <a:lstStyle/>
          <a:p>
            <a:pPr>
              <a:buNone/>
            </a:pPr>
            <a:r>
              <a:rPr lang="en-US" u="sng" dirty="0" smtClean="0"/>
              <a:t>Waste water treatment improvement:</a:t>
            </a:r>
          </a:p>
          <a:p>
            <a:r>
              <a:rPr lang="en-US" dirty="0" smtClean="0"/>
              <a:t>Tendering for closing of wastewater discharge points</a:t>
            </a:r>
          </a:p>
          <a:p>
            <a:r>
              <a:rPr lang="en-US" dirty="0" smtClean="0"/>
              <a:t>Sewage pumping stations are connected to electricity</a:t>
            </a:r>
          </a:p>
          <a:p>
            <a:r>
              <a:rPr lang="en-US" dirty="0" smtClean="0"/>
              <a:t>Necessary permits for groundwork are obtained</a:t>
            </a:r>
          </a:p>
          <a:p>
            <a:pPr>
              <a:buNone/>
            </a:pPr>
            <a:r>
              <a:rPr lang="en-US" u="sng" dirty="0" smtClean="0"/>
              <a:t>Promotion and visibility:</a:t>
            </a:r>
          </a:p>
          <a:p>
            <a:r>
              <a:rPr lang="en-US" dirty="0" smtClean="0"/>
              <a:t>Local and regional television channels</a:t>
            </a:r>
          </a:p>
          <a:p>
            <a:r>
              <a:rPr lang="en-US" dirty="0" smtClean="0"/>
              <a:t>Local radio</a:t>
            </a:r>
          </a:p>
          <a:p>
            <a:r>
              <a:rPr lang="en-US" dirty="0" smtClean="0"/>
              <a:t>Mass media (</a:t>
            </a:r>
            <a:r>
              <a:rPr lang="en-US" dirty="0" err="1" smtClean="0"/>
              <a:t>Karjalainen</a:t>
            </a:r>
            <a:r>
              <a:rPr lang="en-US" dirty="0" smtClean="0"/>
              <a:t>, </a:t>
            </a:r>
            <a:r>
              <a:rPr lang="en-US" dirty="0" err="1" smtClean="0"/>
              <a:t>Yle</a:t>
            </a:r>
            <a:r>
              <a:rPr lang="en-US" dirty="0" smtClean="0"/>
              <a:t>, </a:t>
            </a:r>
            <a:r>
              <a:rPr lang="en-US" dirty="0" err="1" smtClean="0"/>
              <a:t>Kaarna</a:t>
            </a:r>
            <a:r>
              <a:rPr lang="en-US" dirty="0" smtClean="0"/>
              <a:t> </a:t>
            </a:r>
            <a:r>
              <a:rPr lang="en-GB" dirty="0" err="1" smtClean="0"/>
              <a:t>pohjois-Karjalan</a:t>
            </a:r>
            <a:r>
              <a:rPr lang="en-GB" dirty="0" smtClean="0"/>
              <a:t> </a:t>
            </a:r>
            <a:r>
              <a:rPr lang="en-GB" dirty="0" err="1" smtClean="0"/>
              <a:t>biosfäärialue</a:t>
            </a:r>
            <a:r>
              <a:rPr lang="en-GB" dirty="0" smtClean="0"/>
              <a:t>, </a:t>
            </a:r>
            <a:r>
              <a:rPr lang="en-US" dirty="0" smtClean="0"/>
              <a:t>etc.)</a:t>
            </a:r>
          </a:p>
          <a:p>
            <a:pPr>
              <a:buNone/>
            </a:pPr>
            <a:endParaRPr lang="en-US" dirty="0" smtClean="0"/>
          </a:p>
          <a:p>
            <a:endParaRPr lang="en-US" dirty="0" smtClean="0"/>
          </a:p>
          <a:p>
            <a:endParaRPr lang="ru-RU" dirty="0"/>
          </a:p>
        </p:txBody>
      </p:sp>
      <p:pic>
        <p:nvPicPr>
          <p:cNvPr id="4" name="Picture 2" descr="C:\Users\саша\Desktop\Anja\121063069_115111383694407_4904369527285975903_n.png"/>
          <p:cNvPicPr>
            <a:picLocks noChangeAspect="1" noChangeArrowheads="1"/>
          </p:cNvPicPr>
          <p:nvPr/>
        </p:nvPicPr>
        <p:blipFill>
          <a:blip r:embed="rId2" cstate="print"/>
          <a:srcRect/>
          <a:stretch>
            <a:fillRect/>
          </a:stretch>
        </p:blipFill>
        <p:spPr bwMode="auto">
          <a:xfrm>
            <a:off x="0" y="0"/>
            <a:ext cx="1236932" cy="1233467"/>
          </a:xfrm>
          <a:prstGeom prst="rect">
            <a:avLst/>
          </a:prstGeom>
          <a:noFill/>
        </p:spPr>
      </p:pic>
      <p:pic>
        <p:nvPicPr>
          <p:cNvPr id="7" name="Picture 2" descr="C:\Users\саша\Desktop\Anja\wetransfer-cd1f11\KA6000\Project acronym logo ENG.jpg"/>
          <p:cNvPicPr>
            <a:picLocks noChangeAspect="1" noChangeArrowheads="1"/>
          </p:cNvPicPr>
          <p:nvPr/>
        </p:nvPicPr>
        <p:blipFill rotWithShape="1">
          <a:blip r:embed="rId3" cstate="print"/>
          <a:srcRect l="11900" t="17849" r="14160"/>
          <a:stretch/>
        </p:blipFill>
        <p:spPr bwMode="auto">
          <a:xfrm>
            <a:off x="7307191" y="-1"/>
            <a:ext cx="1873321" cy="1040686"/>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616733"/>
            <a:ext cx="8229600" cy="2097879"/>
          </a:xfrm>
        </p:spPr>
        <p:txBody>
          <a:bodyPr>
            <a:noAutofit/>
          </a:bodyPr>
          <a:lstStyle/>
          <a:p>
            <a:pPr algn="ctr"/>
            <a:r>
              <a:rPr lang="en-US" sz="3200" dirty="0" smtClean="0"/>
              <a:t>Project KA10010 </a:t>
            </a:r>
            <a:br>
              <a:rPr lang="en-US" sz="3200" dirty="0" smtClean="0"/>
            </a:br>
            <a:r>
              <a:rPr lang="en-US" sz="3200" dirty="0" smtClean="0"/>
              <a:t>Improving the water quality for local use of water resources and ecological state in the cross-border rivers </a:t>
            </a:r>
            <a:r>
              <a:rPr lang="en-US" sz="3200" dirty="0" err="1" smtClean="0"/>
              <a:t>Koitajoki</a:t>
            </a:r>
            <a:r>
              <a:rPr lang="en-US" sz="3200" dirty="0" smtClean="0"/>
              <a:t> and Tohmajoki</a:t>
            </a:r>
            <a:endParaRPr lang="ru-RU" sz="3200" dirty="0"/>
          </a:p>
        </p:txBody>
      </p:sp>
      <p:sp>
        <p:nvSpPr>
          <p:cNvPr id="3" name="Содержимое 2"/>
          <p:cNvSpPr>
            <a:spLocks noGrp="1"/>
          </p:cNvSpPr>
          <p:nvPr>
            <p:ph idx="1"/>
          </p:nvPr>
        </p:nvSpPr>
        <p:spPr>
          <a:xfrm>
            <a:off x="142844" y="3000372"/>
            <a:ext cx="8715436" cy="3538542"/>
          </a:xfrm>
        </p:spPr>
        <p:txBody>
          <a:bodyPr/>
          <a:lstStyle/>
          <a:p>
            <a:r>
              <a:rPr lang="en-US" dirty="0" smtClean="0"/>
              <a:t>Both Tohmajoki and </a:t>
            </a:r>
            <a:r>
              <a:rPr lang="en-US" dirty="0" err="1" smtClean="0"/>
              <a:t>Koitajoki</a:t>
            </a:r>
            <a:r>
              <a:rPr lang="en-US" dirty="0" smtClean="0"/>
              <a:t> flow into Ladoga and their water quality and ecological states affect its ecological state</a:t>
            </a:r>
          </a:p>
          <a:p>
            <a:r>
              <a:rPr lang="en-US" dirty="0" smtClean="0"/>
              <a:t>The goal is to find ways to improve the water quality and ecological state in the rivers Tohmajoki and </a:t>
            </a:r>
            <a:r>
              <a:rPr lang="en-US" dirty="0" err="1" smtClean="0"/>
              <a:t>Koitajoki</a:t>
            </a:r>
            <a:r>
              <a:rPr lang="en-US" dirty="0" smtClean="0"/>
              <a:t> and thus in Lake Ladoga</a:t>
            </a:r>
          </a:p>
          <a:p>
            <a:pPr>
              <a:buNone/>
            </a:pPr>
            <a:endParaRPr lang="ru-RU" dirty="0"/>
          </a:p>
        </p:txBody>
      </p:sp>
      <p:pic>
        <p:nvPicPr>
          <p:cNvPr id="4" name="Picture 2" descr="C:\Users\саша\Desktop\Anja\121063069_115111383694407_4904369527285975903_n.png"/>
          <p:cNvPicPr>
            <a:picLocks noChangeAspect="1" noChangeArrowheads="1"/>
          </p:cNvPicPr>
          <p:nvPr/>
        </p:nvPicPr>
        <p:blipFill>
          <a:blip r:embed="rId2" cstate="print"/>
          <a:srcRect/>
          <a:stretch>
            <a:fillRect/>
          </a:stretch>
        </p:blipFill>
        <p:spPr bwMode="auto">
          <a:xfrm>
            <a:off x="0" y="0"/>
            <a:ext cx="1236932" cy="1233467"/>
          </a:xfrm>
          <a:prstGeom prst="rect">
            <a:avLst/>
          </a:prstGeom>
          <a:noFill/>
        </p:spPr>
      </p:pic>
      <p:pic>
        <p:nvPicPr>
          <p:cNvPr id="5122" name="Picture 2" descr="C:\Users\саша\Desktop\Anja\wetransfer-714fc5\Logot\Project acronym logo ENG.jpg"/>
          <p:cNvPicPr>
            <a:picLocks noChangeAspect="1" noChangeArrowheads="1"/>
          </p:cNvPicPr>
          <p:nvPr/>
        </p:nvPicPr>
        <p:blipFill rotWithShape="1">
          <a:blip r:embed="rId3"/>
          <a:srcRect l="13411" t="21970" r="14575"/>
          <a:stretch/>
        </p:blipFill>
        <p:spPr bwMode="auto">
          <a:xfrm>
            <a:off x="7277101" y="0"/>
            <a:ext cx="1866900" cy="101499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571612"/>
            <a:ext cx="8229600" cy="1143000"/>
          </a:xfrm>
        </p:spPr>
        <p:txBody>
          <a:bodyPr>
            <a:noAutofit/>
          </a:bodyPr>
          <a:lstStyle/>
          <a:p>
            <a:pPr algn="ctr"/>
            <a:r>
              <a:rPr lang="en-US" sz="3200" dirty="0" smtClean="0"/>
              <a:t>Project KA10010 </a:t>
            </a:r>
            <a:br>
              <a:rPr lang="en-US" sz="3200" dirty="0" smtClean="0"/>
            </a:br>
            <a:r>
              <a:rPr lang="en-US" sz="3200" dirty="0" smtClean="0"/>
              <a:t>Improving the water quality for local use of water resources and ecological state in the cross-border rivers </a:t>
            </a:r>
            <a:r>
              <a:rPr lang="en-US" sz="3200" dirty="0" err="1" smtClean="0"/>
              <a:t>Koitajoki</a:t>
            </a:r>
            <a:r>
              <a:rPr lang="en-US" sz="3200" dirty="0" smtClean="0"/>
              <a:t> and Tohmajoki</a:t>
            </a:r>
            <a:endParaRPr lang="ru-RU" sz="3200" dirty="0"/>
          </a:p>
        </p:txBody>
      </p:sp>
      <p:sp>
        <p:nvSpPr>
          <p:cNvPr id="3" name="Содержимое 2"/>
          <p:cNvSpPr>
            <a:spLocks noGrp="1"/>
          </p:cNvSpPr>
          <p:nvPr>
            <p:ph idx="1"/>
          </p:nvPr>
        </p:nvSpPr>
        <p:spPr>
          <a:xfrm>
            <a:off x="142844" y="3000372"/>
            <a:ext cx="8715436" cy="3538542"/>
          </a:xfrm>
        </p:spPr>
        <p:txBody>
          <a:bodyPr>
            <a:normAutofit fontScale="92500" lnSpcReduction="10000"/>
          </a:bodyPr>
          <a:lstStyle/>
          <a:p>
            <a:pPr>
              <a:buNone/>
            </a:pPr>
            <a:r>
              <a:rPr lang="en-US" dirty="0" smtClean="0"/>
              <a:t>The main outputs of the project will be</a:t>
            </a:r>
          </a:p>
          <a:p>
            <a:r>
              <a:rPr lang="en-US" dirty="0" smtClean="0"/>
              <a:t>Water analyses are performed and monitoring scheme of the physical &amp; chemical state of the cross- border rivers is developed.</a:t>
            </a:r>
          </a:p>
          <a:p>
            <a:r>
              <a:rPr lang="en-US" dirty="0" smtClean="0"/>
              <a:t>Technical proposals and plans for reducing the load from </a:t>
            </a:r>
            <a:r>
              <a:rPr lang="en-US" dirty="0" err="1" smtClean="0"/>
              <a:t>Helylä</a:t>
            </a:r>
            <a:r>
              <a:rPr lang="en-US" dirty="0" smtClean="0"/>
              <a:t> to Ladoga are given, design and estimate documentation for further construction is developed</a:t>
            </a:r>
          </a:p>
          <a:p>
            <a:r>
              <a:rPr lang="en-US" dirty="0" smtClean="0"/>
              <a:t>Knowledge is exchanged and results disseminated to stakeholders and made public  </a:t>
            </a:r>
          </a:p>
          <a:p>
            <a:pPr>
              <a:buNone/>
            </a:pPr>
            <a:endParaRPr lang="ru-RU" dirty="0"/>
          </a:p>
        </p:txBody>
      </p:sp>
      <p:pic>
        <p:nvPicPr>
          <p:cNvPr id="4" name="Picture 2" descr="C:\Users\саша\Desktop\Anja\121063069_115111383694407_4904369527285975903_n.png"/>
          <p:cNvPicPr>
            <a:picLocks noChangeAspect="1" noChangeArrowheads="1"/>
          </p:cNvPicPr>
          <p:nvPr/>
        </p:nvPicPr>
        <p:blipFill>
          <a:blip r:embed="rId2" cstate="print"/>
          <a:srcRect/>
          <a:stretch>
            <a:fillRect/>
          </a:stretch>
        </p:blipFill>
        <p:spPr bwMode="auto">
          <a:xfrm>
            <a:off x="0" y="0"/>
            <a:ext cx="1236932" cy="1233467"/>
          </a:xfrm>
          <a:prstGeom prst="rect">
            <a:avLst/>
          </a:prstGeom>
          <a:noFill/>
        </p:spPr>
      </p:pic>
      <p:pic>
        <p:nvPicPr>
          <p:cNvPr id="6" name="Picture 2" descr="C:\Users\саша\Desktop\Anja\wetransfer-714fc5\Logot\Project acronym logo ENG.jpg"/>
          <p:cNvPicPr>
            <a:picLocks noChangeAspect="1" noChangeArrowheads="1"/>
          </p:cNvPicPr>
          <p:nvPr/>
        </p:nvPicPr>
        <p:blipFill rotWithShape="1">
          <a:blip r:embed="rId3"/>
          <a:srcRect l="13411" t="21970" r="14575"/>
          <a:stretch/>
        </p:blipFill>
        <p:spPr bwMode="auto">
          <a:xfrm>
            <a:off x="7277101" y="0"/>
            <a:ext cx="1866900" cy="101499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C:\Users\саша\Desktop\Anja\Round2_3_edit.jpg"/>
          <p:cNvPicPr>
            <a:picLocks noChangeAspect="1" noChangeArrowheads="1"/>
          </p:cNvPicPr>
          <p:nvPr/>
        </p:nvPicPr>
        <p:blipFill>
          <a:blip r:embed="rId2"/>
          <a:srcRect/>
          <a:stretch>
            <a:fillRect/>
          </a:stretch>
        </p:blipFill>
        <p:spPr bwMode="auto">
          <a:xfrm>
            <a:off x="500034" y="2285992"/>
            <a:ext cx="6097034" cy="4572008"/>
          </a:xfrm>
          <a:prstGeom prst="rect">
            <a:avLst/>
          </a:prstGeom>
          <a:noFill/>
        </p:spPr>
      </p:pic>
      <p:sp>
        <p:nvSpPr>
          <p:cNvPr id="2" name="Заголовок 1"/>
          <p:cNvSpPr>
            <a:spLocks noGrp="1"/>
          </p:cNvSpPr>
          <p:nvPr>
            <p:ph type="title"/>
          </p:nvPr>
        </p:nvSpPr>
        <p:spPr>
          <a:xfrm>
            <a:off x="428596" y="1071546"/>
            <a:ext cx="8229600" cy="1143000"/>
          </a:xfrm>
        </p:spPr>
        <p:txBody>
          <a:bodyPr>
            <a:noAutofit/>
          </a:bodyPr>
          <a:lstStyle/>
          <a:p>
            <a:pPr algn="ctr"/>
            <a:r>
              <a:rPr lang="en-US" sz="3200" dirty="0" smtClean="0"/>
              <a:t>Project KA10010 </a:t>
            </a:r>
            <a:br>
              <a:rPr lang="en-US" sz="3200" dirty="0" smtClean="0"/>
            </a:br>
            <a:r>
              <a:rPr lang="en-US" sz="3200" dirty="0" smtClean="0"/>
              <a:t>How it is going</a:t>
            </a:r>
            <a:endParaRPr lang="ru-RU" sz="3200" dirty="0"/>
          </a:p>
        </p:txBody>
      </p:sp>
      <p:pic>
        <p:nvPicPr>
          <p:cNvPr id="4" name="Picture 2" descr="C:\Users\саша\Desktop\Anja\121063069_115111383694407_4904369527285975903_n.png"/>
          <p:cNvPicPr>
            <a:picLocks noChangeAspect="1" noChangeArrowheads="1"/>
          </p:cNvPicPr>
          <p:nvPr/>
        </p:nvPicPr>
        <p:blipFill>
          <a:blip r:embed="rId3" cstate="print"/>
          <a:srcRect/>
          <a:stretch>
            <a:fillRect/>
          </a:stretch>
        </p:blipFill>
        <p:spPr bwMode="auto">
          <a:xfrm>
            <a:off x="0" y="0"/>
            <a:ext cx="1236932" cy="1233467"/>
          </a:xfrm>
          <a:prstGeom prst="rect">
            <a:avLst/>
          </a:prstGeom>
          <a:noFill/>
        </p:spPr>
      </p:pic>
      <p:pic>
        <p:nvPicPr>
          <p:cNvPr id="6" name="Picture 2" descr="C:\Users\саша\Desktop\Anja\wetransfer-714fc5\Logot\Project acronym logo ENG.jpg"/>
          <p:cNvPicPr>
            <a:picLocks noChangeAspect="1" noChangeArrowheads="1"/>
          </p:cNvPicPr>
          <p:nvPr/>
        </p:nvPicPr>
        <p:blipFill rotWithShape="1">
          <a:blip r:embed="rId4"/>
          <a:srcRect l="13411" t="21970" r="14575"/>
          <a:stretch/>
        </p:blipFill>
        <p:spPr bwMode="auto">
          <a:xfrm>
            <a:off x="7277101" y="0"/>
            <a:ext cx="1866900" cy="1014991"/>
          </a:xfrm>
          <a:prstGeom prst="rect">
            <a:avLst/>
          </a:prstGeom>
          <a:noFill/>
        </p:spPr>
      </p:pic>
      <p:sp>
        <p:nvSpPr>
          <p:cNvPr id="7" name="Содержимое 6"/>
          <p:cNvSpPr>
            <a:spLocks noGrp="1"/>
          </p:cNvSpPr>
          <p:nvPr>
            <p:ph idx="1"/>
          </p:nvPr>
        </p:nvSpPr>
        <p:spPr/>
        <p:txBody>
          <a:bodyPr/>
          <a:lstStyle/>
          <a:p>
            <a:endParaRPr lang="ru-RU" dirty="0"/>
          </a:p>
        </p:txBody>
      </p:sp>
      <p:pic>
        <p:nvPicPr>
          <p:cNvPr id="6146" name="Picture 2" descr="C:\Users\саша\Desktop\Anja\Näytteenottajat.jpg"/>
          <p:cNvPicPr>
            <a:picLocks noChangeAspect="1" noChangeArrowheads="1"/>
          </p:cNvPicPr>
          <p:nvPr/>
        </p:nvPicPr>
        <p:blipFill>
          <a:blip r:embed="rId5"/>
          <a:srcRect/>
          <a:stretch>
            <a:fillRect/>
          </a:stretch>
        </p:blipFill>
        <p:spPr bwMode="auto">
          <a:xfrm>
            <a:off x="5500694" y="2285992"/>
            <a:ext cx="3643306" cy="4857741"/>
          </a:xfrm>
          <a:prstGeom prst="rect">
            <a:avLst/>
          </a:prstGeom>
          <a:noFill/>
        </p:spPr>
      </p:pic>
      <p:pic>
        <p:nvPicPr>
          <p:cNvPr id="6147" name="Picture 3" descr="C:\Users\саша\Desktop\Anja\Round2_2_edit.jpg"/>
          <p:cNvPicPr>
            <a:picLocks noChangeAspect="1" noChangeArrowheads="1"/>
          </p:cNvPicPr>
          <p:nvPr/>
        </p:nvPicPr>
        <p:blipFill>
          <a:blip r:embed="rId6"/>
          <a:srcRect/>
          <a:stretch>
            <a:fillRect/>
          </a:stretch>
        </p:blipFill>
        <p:spPr bwMode="auto">
          <a:xfrm>
            <a:off x="0" y="2285992"/>
            <a:ext cx="3625176" cy="481965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071546"/>
            <a:ext cx="8229600" cy="1143000"/>
          </a:xfrm>
        </p:spPr>
        <p:txBody>
          <a:bodyPr>
            <a:noAutofit/>
          </a:bodyPr>
          <a:lstStyle/>
          <a:p>
            <a:pPr algn="ctr"/>
            <a:r>
              <a:rPr lang="en-US" sz="3200" dirty="0" smtClean="0"/>
              <a:t>KA11022 Improvement </a:t>
            </a:r>
            <a:br>
              <a:rPr lang="en-US" sz="3200" dirty="0" smtClean="0"/>
            </a:br>
            <a:r>
              <a:rPr lang="en-US" sz="3200" dirty="0" smtClean="0"/>
              <a:t>of water resource management in the Northern Ladoga border region</a:t>
            </a:r>
            <a:endParaRPr lang="ru-RU" sz="3200" dirty="0"/>
          </a:p>
        </p:txBody>
      </p:sp>
      <p:sp>
        <p:nvSpPr>
          <p:cNvPr id="3" name="Содержимое 2"/>
          <p:cNvSpPr>
            <a:spLocks noGrp="1"/>
          </p:cNvSpPr>
          <p:nvPr>
            <p:ph idx="1"/>
          </p:nvPr>
        </p:nvSpPr>
        <p:spPr>
          <a:xfrm>
            <a:off x="357158" y="2214554"/>
            <a:ext cx="8229600" cy="4389120"/>
          </a:xfrm>
        </p:spPr>
        <p:txBody>
          <a:bodyPr/>
          <a:lstStyle/>
          <a:p>
            <a:pPr marL="514350" indent="-514350">
              <a:buNone/>
            </a:pPr>
            <a:r>
              <a:rPr lang="en-US" dirty="0" smtClean="0"/>
              <a:t>Three basic problems in small settlements of Karelia (including Kaalamo):</a:t>
            </a:r>
          </a:p>
          <a:p>
            <a:pPr marL="514350" indent="-514350">
              <a:buFont typeface="+mj-lt"/>
              <a:buAutoNum type="arabicPeriod"/>
            </a:pPr>
            <a:r>
              <a:rPr lang="en-US" dirty="0" smtClean="0"/>
              <a:t> discharging of untreated sewage water into water bodies or terrain, </a:t>
            </a:r>
          </a:p>
          <a:p>
            <a:pPr marL="514350" indent="-514350">
              <a:buFont typeface="+mj-lt"/>
              <a:buAutoNum type="arabicPeriod"/>
            </a:pPr>
            <a:r>
              <a:rPr lang="en-US" dirty="0" smtClean="0"/>
              <a:t>bad quality tap water not safe for drinking,</a:t>
            </a:r>
          </a:p>
          <a:p>
            <a:pPr marL="514350" indent="-514350">
              <a:buFont typeface="+mj-lt"/>
              <a:buAutoNum type="arabicPeriod"/>
            </a:pPr>
            <a:r>
              <a:rPr lang="en-US" dirty="0" smtClean="0"/>
              <a:t>residue containing harmful chemical compounds which is contaminating soil and air.</a:t>
            </a:r>
          </a:p>
          <a:p>
            <a:pPr marL="514350" indent="-514350">
              <a:buNone/>
            </a:pPr>
            <a:r>
              <a:rPr lang="en-US" dirty="0" smtClean="0"/>
              <a:t>Budget: 3.3 </a:t>
            </a:r>
            <a:r>
              <a:rPr lang="en-US" dirty="0" err="1" smtClean="0"/>
              <a:t>mln</a:t>
            </a:r>
            <a:r>
              <a:rPr lang="en-US" dirty="0" smtClean="0"/>
              <a:t> EUR</a:t>
            </a:r>
          </a:p>
          <a:p>
            <a:pPr marL="514350" indent="-514350">
              <a:buNone/>
            </a:pPr>
            <a:r>
              <a:rPr lang="en-US" dirty="0" smtClean="0"/>
              <a:t>Started in October 2020, currently in the early stages.</a:t>
            </a:r>
            <a:endParaRPr lang="ru-RU" dirty="0"/>
          </a:p>
        </p:txBody>
      </p:sp>
      <p:pic>
        <p:nvPicPr>
          <p:cNvPr id="4" name="Picture 2" descr="C:\Users\саша\Desktop\Anja\121063069_115111383694407_4904369527285975903_n.png"/>
          <p:cNvPicPr>
            <a:picLocks noChangeAspect="1" noChangeArrowheads="1"/>
          </p:cNvPicPr>
          <p:nvPr/>
        </p:nvPicPr>
        <p:blipFill>
          <a:blip r:embed="rId2" cstate="print"/>
          <a:srcRect/>
          <a:stretch>
            <a:fillRect/>
          </a:stretch>
        </p:blipFill>
        <p:spPr bwMode="auto">
          <a:xfrm>
            <a:off x="0" y="0"/>
            <a:ext cx="1236932" cy="1233467"/>
          </a:xfrm>
          <a:prstGeom prst="rect">
            <a:avLst/>
          </a:prstGeom>
          <a:noFill/>
        </p:spPr>
      </p:pic>
      <p:pic>
        <p:nvPicPr>
          <p:cNvPr id="6" name="Picture 4" descr="C:\Users\саша\Desktop\Anja\wetransfer-cd1f11\KA11022\Project acronym logo ENG 11022.jpg"/>
          <p:cNvPicPr>
            <a:picLocks noChangeAspect="1" noChangeArrowheads="1"/>
          </p:cNvPicPr>
          <p:nvPr/>
        </p:nvPicPr>
        <p:blipFill rotWithShape="1">
          <a:blip r:embed="rId3" cstate="print"/>
          <a:srcRect l="15185" t="23811" r="16668"/>
          <a:stretch/>
        </p:blipFill>
        <p:spPr bwMode="auto">
          <a:xfrm>
            <a:off x="7315324" y="-27384"/>
            <a:ext cx="1865188" cy="104263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8229600" cy="1143000"/>
          </a:xfrm>
        </p:spPr>
        <p:txBody>
          <a:bodyPr>
            <a:noAutofit/>
          </a:bodyPr>
          <a:lstStyle/>
          <a:p>
            <a:pPr algn="ctr"/>
            <a:r>
              <a:rPr lang="en-US" sz="4400" dirty="0" smtClean="0"/>
              <a:t>KA11022 Goals</a:t>
            </a:r>
            <a:endParaRPr lang="ru-RU" sz="4400" dirty="0"/>
          </a:p>
        </p:txBody>
      </p:sp>
      <p:sp>
        <p:nvSpPr>
          <p:cNvPr id="3" name="Содержимое 2"/>
          <p:cNvSpPr>
            <a:spLocks noGrp="1"/>
          </p:cNvSpPr>
          <p:nvPr>
            <p:ph idx="1"/>
          </p:nvPr>
        </p:nvSpPr>
        <p:spPr>
          <a:xfrm>
            <a:off x="142844" y="1643050"/>
            <a:ext cx="8643998" cy="5072098"/>
          </a:xfrm>
        </p:spPr>
        <p:txBody>
          <a:bodyPr>
            <a:normAutofit fontScale="92500"/>
          </a:bodyPr>
          <a:lstStyle/>
          <a:p>
            <a:pPr marL="514350" indent="-514350">
              <a:buAutoNum type="arabicPeriod"/>
            </a:pPr>
            <a:r>
              <a:rPr lang="en-US" dirty="0" smtClean="0"/>
              <a:t>Most appropriate modern technologies and equipment for the purification of drinking water and sewage treatment in small settlements are identified with regard to Finnish experience.</a:t>
            </a:r>
          </a:p>
          <a:p>
            <a:pPr marL="514350" indent="-514350">
              <a:buAutoNum type="arabicPeriod"/>
            </a:pPr>
            <a:r>
              <a:rPr lang="en-US" dirty="0" smtClean="0"/>
              <a:t>The water supply system in Kaalamo settlement is improved (on the basis of preliminary studies and design estimates prepared within the CBC Karelia project KA219 “Ground water supply in Sortavala district”)</a:t>
            </a:r>
          </a:p>
          <a:p>
            <a:pPr marL="514350" indent="-514350">
              <a:buAutoNum type="arabicPeriod"/>
            </a:pPr>
            <a:r>
              <a:rPr lang="en-US" dirty="0" smtClean="0"/>
              <a:t>Set of construction documentation is developed and new automated water treatment plant is built based on Finnish experience.</a:t>
            </a:r>
          </a:p>
          <a:p>
            <a:pPr marL="514350" indent="-514350">
              <a:buAutoNum type="arabicPeriod"/>
            </a:pPr>
            <a:r>
              <a:rPr lang="en-US" dirty="0" smtClean="0"/>
              <a:t>The experience in the operation of such facilities in Karelia and Finland is presented to a wide audience</a:t>
            </a:r>
            <a:endParaRPr lang="ru-RU" dirty="0"/>
          </a:p>
        </p:txBody>
      </p:sp>
      <p:pic>
        <p:nvPicPr>
          <p:cNvPr id="4" name="Picture 2" descr="C:\Users\саша\Desktop\Anja\121063069_115111383694407_4904369527285975903_n.png"/>
          <p:cNvPicPr>
            <a:picLocks noChangeAspect="1" noChangeArrowheads="1"/>
          </p:cNvPicPr>
          <p:nvPr/>
        </p:nvPicPr>
        <p:blipFill>
          <a:blip r:embed="rId2" cstate="print"/>
          <a:srcRect/>
          <a:stretch>
            <a:fillRect/>
          </a:stretch>
        </p:blipFill>
        <p:spPr bwMode="auto">
          <a:xfrm>
            <a:off x="0" y="0"/>
            <a:ext cx="1236932" cy="1233467"/>
          </a:xfrm>
          <a:prstGeom prst="rect">
            <a:avLst/>
          </a:prstGeom>
          <a:noFill/>
        </p:spPr>
      </p:pic>
      <p:pic>
        <p:nvPicPr>
          <p:cNvPr id="6" name="Picture 4" descr="C:\Users\саша\Desktop\Anja\wetransfer-cd1f11\KA11022\Project acronym logo ENG 11022.jpg"/>
          <p:cNvPicPr>
            <a:picLocks noChangeAspect="1" noChangeArrowheads="1"/>
          </p:cNvPicPr>
          <p:nvPr/>
        </p:nvPicPr>
        <p:blipFill rotWithShape="1">
          <a:blip r:embed="rId3" cstate="print"/>
          <a:srcRect l="15185" t="23811" r="16668"/>
          <a:stretch/>
        </p:blipFill>
        <p:spPr bwMode="auto">
          <a:xfrm>
            <a:off x="7315324" y="-27384"/>
            <a:ext cx="1865188" cy="104263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8229600" cy="1143000"/>
          </a:xfrm>
        </p:spPr>
        <p:txBody>
          <a:bodyPr>
            <a:noAutofit/>
          </a:bodyPr>
          <a:lstStyle/>
          <a:p>
            <a:pPr algn="ctr"/>
            <a:r>
              <a:rPr lang="en-US" sz="4400" dirty="0" smtClean="0"/>
              <a:t>KA11022 Goals</a:t>
            </a:r>
            <a:endParaRPr lang="ru-RU" sz="4400" dirty="0"/>
          </a:p>
        </p:txBody>
      </p:sp>
      <p:sp>
        <p:nvSpPr>
          <p:cNvPr id="3" name="Содержимое 2"/>
          <p:cNvSpPr>
            <a:spLocks noGrp="1"/>
          </p:cNvSpPr>
          <p:nvPr>
            <p:ph idx="1"/>
          </p:nvPr>
        </p:nvSpPr>
        <p:spPr>
          <a:xfrm>
            <a:off x="142844" y="1643050"/>
            <a:ext cx="8643998" cy="5072098"/>
          </a:xfrm>
        </p:spPr>
        <p:txBody>
          <a:bodyPr>
            <a:normAutofit fontScale="92500"/>
          </a:bodyPr>
          <a:lstStyle/>
          <a:p>
            <a:pPr marL="514350" indent="-514350">
              <a:buAutoNum type="arabicPeriod"/>
            </a:pPr>
            <a:r>
              <a:rPr lang="en-US" dirty="0" smtClean="0"/>
              <a:t>Most appropriate modern technologies and equipment for the purification of drinking water and sewage treatment in small settlements are identified with regard to Finnish experience.</a:t>
            </a:r>
          </a:p>
          <a:p>
            <a:pPr marL="514350" indent="-514350">
              <a:buAutoNum type="arabicPeriod"/>
            </a:pPr>
            <a:r>
              <a:rPr lang="en-US" dirty="0" smtClean="0"/>
              <a:t>The water supply system in Kaalamo settlement is improved (on the basis of preliminary studies and design estimates prepared within the CBC Karelia project KA219 “Ground water supply in Sortavala district”)</a:t>
            </a:r>
          </a:p>
          <a:p>
            <a:pPr marL="514350" indent="-514350">
              <a:buAutoNum type="arabicPeriod"/>
            </a:pPr>
            <a:r>
              <a:rPr lang="en-US" dirty="0" smtClean="0"/>
              <a:t>Set of construction documentation is developed and new automated water treatment plant is built based on Finnish experience.</a:t>
            </a:r>
          </a:p>
          <a:p>
            <a:pPr marL="514350" indent="-514350">
              <a:buAutoNum type="arabicPeriod"/>
            </a:pPr>
            <a:r>
              <a:rPr lang="en-US" dirty="0" smtClean="0"/>
              <a:t>The experience in the operation of such facilities in Karelia and Finland is presented to a wide audience</a:t>
            </a:r>
            <a:endParaRPr lang="ru-RU" dirty="0"/>
          </a:p>
        </p:txBody>
      </p:sp>
      <p:pic>
        <p:nvPicPr>
          <p:cNvPr id="4" name="Picture 2" descr="C:\Users\саша\Desktop\Anja\121063069_115111383694407_4904369527285975903_n.png"/>
          <p:cNvPicPr>
            <a:picLocks noChangeAspect="1" noChangeArrowheads="1"/>
          </p:cNvPicPr>
          <p:nvPr/>
        </p:nvPicPr>
        <p:blipFill>
          <a:blip r:embed="rId2" cstate="print"/>
          <a:srcRect/>
          <a:stretch>
            <a:fillRect/>
          </a:stretch>
        </p:blipFill>
        <p:spPr bwMode="auto">
          <a:xfrm>
            <a:off x="0" y="0"/>
            <a:ext cx="1236932" cy="1233467"/>
          </a:xfrm>
          <a:prstGeom prst="rect">
            <a:avLst/>
          </a:prstGeom>
          <a:noFill/>
        </p:spPr>
      </p:pic>
      <p:pic>
        <p:nvPicPr>
          <p:cNvPr id="6" name="Picture 4" descr="C:\Users\саша\Desktop\Anja\wetransfer-cd1f11\KA11022\Project acronym logo ENG 11022.jpg"/>
          <p:cNvPicPr>
            <a:picLocks noChangeAspect="1" noChangeArrowheads="1"/>
          </p:cNvPicPr>
          <p:nvPr/>
        </p:nvPicPr>
        <p:blipFill rotWithShape="1">
          <a:blip r:embed="rId3" cstate="print"/>
          <a:srcRect l="15185" t="23811" r="16668"/>
          <a:stretch/>
        </p:blipFill>
        <p:spPr bwMode="auto">
          <a:xfrm>
            <a:off x="7315324" y="-27384"/>
            <a:ext cx="1865188" cy="104263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8229600" cy="1143000"/>
          </a:xfrm>
        </p:spPr>
        <p:txBody>
          <a:bodyPr>
            <a:noAutofit/>
          </a:bodyPr>
          <a:lstStyle/>
          <a:p>
            <a:pPr algn="ctr"/>
            <a:r>
              <a:rPr lang="en-US" sz="4400" dirty="0" smtClean="0"/>
              <a:t>KA11022 </a:t>
            </a:r>
            <a:r>
              <a:rPr lang="en-US" sz="4400" dirty="0" smtClean="0"/>
              <a:t>Vision</a:t>
            </a:r>
            <a:endParaRPr lang="ru-RU" sz="4400" dirty="0"/>
          </a:p>
        </p:txBody>
      </p:sp>
      <p:sp>
        <p:nvSpPr>
          <p:cNvPr id="3" name="Содержимое 2"/>
          <p:cNvSpPr>
            <a:spLocks noGrp="1"/>
          </p:cNvSpPr>
          <p:nvPr>
            <p:ph idx="1"/>
          </p:nvPr>
        </p:nvSpPr>
        <p:spPr>
          <a:xfrm>
            <a:off x="142844" y="1643050"/>
            <a:ext cx="8643998" cy="5072098"/>
          </a:xfrm>
        </p:spPr>
        <p:txBody>
          <a:bodyPr>
            <a:normAutofit/>
          </a:bodyPr>
          <a:lstStyle/>
          <a:p>
            <a:pPr marL="514350" indent="-514350">
              <a:buAutoNum type="arabicPeriod"/>
            </a:pPr>
            <a:endParaRPr lang="ru-RU" dirty="0"/>
          </a:p>
        </p:txBody>
      </p:sp>
      <p:pic>
        <p:nvPicPr>
          <p:cNvPr id="4" name="Picture 2" descr="C:\Users\саша\Desktop\Anja\121063069_115111383694407_4904369527285975903_n.png"/>
          <p:cNvPicPr>
            <a:picLocks noChangeAspect="1" noChangeArrowheads="1"/>
          </p:cNvPicPr>
          <p:nvPr/>
        </p:nvPicPr>
        <p:blipFill>
          <a:blip r:embed="rId2" cstate="print"/>
          <a:srcRect/>
          <a:stretch>
            <a:fillRect/>
          </a:stretch>
        </p:blipFill>
        <p:spPr bwMode="auto">
          <a:xfrm>
            <a:off x="0" y="0"/>
            <a:ext cx="1236932" cy="1233467"/>
          </a:xfrm>
          <a:prstGeom prst="rect">
            <a:avLst/>
          </a:prstGeom>
          <a:noFill/>
        </p:spPr>
      </p:pic>
      <p:pic>
        <p:nvPicPr>
          <p:cNvPr id="6" name="Picture 4" descr="C:\Users\саша\Desktop\Anja\wetransfer-cd1f11\KA11022\Project acronym logo ENG 11022.jpg"/>
          <p:cNvPicPr>
            <a:picLocks noChangeAspect="1" noChangeArrowheads="1"/>
          </p:cNvPicPr>
          <p:nvPr/>
        </p:nvPicPr>
        <p:blipFill rotWithShape="1">
          <a:blip r:embed="rId3" cstate="print"/>
          <a:srcRect l="15185" t="23811" r="16668"/>
          <a:stretch/>
        </p:blipFill>
        <p:spPr bwMode="auto">
          <a:xfrm>
            <a:off x="7315324" y="-27384"/>
            <a:ext cx="1865188" cy="1042636"/>
          </a:xfrm>
          <a:prstGeom prst="rect">
            <a:avLst/>
          </a:prstGeom>
          <a:noFill/>
        </p:spPr>
      </p:pic>
      <p:pic>
        <p:nvPicPr>
          <p:cNvPr id="8" name="Picture 2" descr="C:\Users\саша\Desktop\Anja\Песчаный карьер.jpg"/>
          <p:cNvPicPr>
            <a:picLocks noChangeAspect="1" noChangeArrowheads="1"/>
          </p:cNvPicPr>
          <p:nvPr/>
        </p:nvPicPr>
        <p:blipFill>
          <a:blip r:embed="rId4" cstate="print"/>
          <a:srcRect/>
          <a:stretch>
            <a:fillRect/>
          </a:stretch>
        </p:blipFill>
        <p:spPr bwMode="auto">
          <a:xfrm>
            <a:off x="0" y="1643050"/>
            <a:ext cx="5111719" cy="3833789"/>
          </a:xfrm>
          <a:prstGeom prst="rect">
            <a:avLst/>
          </a:prstGeom>
          <a:noFill/>
        </p:spPr>
      </p:pic>
      <p:pic>
        <p:nvPicPr>
          <p:cNvPr id="9" name="Picture 3" descr="C:\Users\саша\Pictures\Рисунок1.jpg"/>
          <p:cNvPicPr>
            <a:picLocks noChangeAspect="1" noChangeArrowheads="1"/>
          </p:cNvPicPr>
          <p:nvPr/>
        </p:nvPicPr>
        <p:blipFill>
          <a:blip r:embed="rId5"/>
          <a:srcRect/>
          <a:stretch>
            <a:fillRect/>
          </a:stretch>
        </p:blipFill>
        <p:spPr bwMode="auto">
          <a:xfrm rot="16200000">
            <a:off x="4232332" y="1946332"/>
            <a:ext cx="4071942" cy="575139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Karelvodokanal LLC</a:t>
            </a:r>
            <a:endParaRPr lang="ru-RU" dirty="0"/>
          </a:p>
        </p:txBody>
      </p:sp>
      <p:sp>
        <p:nvSpPr>
          <p:cNvPr id="3" name="Содержимое 2"/>
          <p:cNvSpPr>
            <a:spLocks noGrp="1"/>
          </p:cNvSpPr>
          <p:nvPr>
            <p:ph idx="1"/>
          </p:nvPr>
        </p:nvSpPr>
        <p:spPr/>
        <p:txBody>
          <a:bodyPr>
            <a:normAutofit fontScale="92500" lnSpcReduction="10000"/>
          </a:bodyPr>
          <a:lstStyle/>
          <a:p>
            <a:r>
              <a:rPr lang="en-US" dirty="0" smtClean="0"/>
              <a:t>Guaranteeing provider of centralized water supply and sanitation services in Sortavala district</a:t>
            </a:r>
          </a:p>
          <a:p>
            <a:r>
              <a:rPr lang="en-US" dirty="0" smtClean="0"/>
              <a:t>Established in 2015</a:t>
            </a:r>
          </a:p>
          <a:p>
            <a:r>
              <a:rPr lang="en-US" dirty="0" smtClean="0"/>
              <a:t>Responsible for over 73 km of water supply pipes and over 40 km of sewage pipes</a:t>
            </a:r>
          </a:p>
          <a:p>
            <a:r>
              <a:rPr lang="en-US" dirty="0" smtClean="0"/>
              <a:t>Has its own laboratory</a:t>
            </a:r>
          </a:p>
          <a:p>
            <a:r>
              <a:rPr lang="en-US" dirty="0" smtClean="0"/>
              <a:t>Active participant of international projects in the spheres of environmental protection and </a:t>
            </a:r>
            <a:r>
              <a:rPr lang="en-US" dirty="0" err="1" smtClean="0"/>
              <a:t>infrastucture</a:t>
            </a:r>
            <a:r>
              <a:rPr lang="en-US" dirty="0" smtClean="0"/>
              <a:t> development (TACIS, Karelia ENPI, Karelia CBC)</a:t>
            </a:r>
          </a:p>
          <a:p>
            <a:r>
              <a:rPr lang="en-US" dirty="0" smtClean="0"/>
              <a:t>Karelvodokanal.ru</a:t>
            </a:r>
          </a:p>
          <a:p>
            <a:r>
              <a:rPr lang="en-US" dirty="0" smtClean="0"/>
              <a:t>Facebook.com/</a:t>
            </a:r>
            <a:r>
              <a:rPr lang="en-US" dirty="0" err="1" smtClean="0"/>
              <a:t>karelvodokanal</a:t>
            </a:r>
            <a:endParaRPr lang="ru-RU" dirty="0"/>
          </a:p>
        </p:txBody>
      </p:sp>
      <p:pic>
        <p:nvPicPr>
          <p:cNvPr id="4" name="Picture 2" descr="C:\Users\саша\Desktop\Anja\121063069_115111383694407_4904369527285975903_n.png"/>
          <p:cNvPicPr>
            <a:picLocks noChangeAspect="1" noChangeArrowheads="1"/>
          </p:cNvPicPr>
          <p:nvPr/>
        </p:nvPicPr>
        <p:blipFill>
          <a:blip r:embed="rId2" cstate="print"/>
          <a:srcRect/>
          <a:stretch>
            <a:fillRect/>
          </a:stretch>
        </p:blipFill>
        <p:spPr bwMode="auto">
          <a:xfrm>
            <a:off x="0" y="0"/>
            <a:ext cx="1236932" cy="1233467"/>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642918"/>
            <a:ext cx="8229600" cy="1143000"/>
          </a:xfrm>
        </p:spPr>
        <p:txBody>
          <a:bodyPr>
            <a:noAutofit/>
          </a:bodyPr>
          <a:lstStyle/>
          <a:p>
            <a:pPr algn="ctr"/>
            <a:r>
              <a:rPr lang="en-US" sz="3600" dirty="0" smtClean="0"/>
              <a:t>KA5049 Clean potable water and healthy environment in Sortavala region</a:t>
            </a:r>
            <a:endParaRPr lang="ru-RU" sz="3600" dirty="0"/>
          </a:p>
        </p:txBody>
      </p:sp>
      <p:sp>
        <p:nvSpPr>
          <p:cNvPr id="3" name="Содержимое 2"/>
          <p:cNvSpPr>
            <a:spLocks noGrp="1"/>
          </p:cNvSpPr>
          <p:nvPr>
            <p:ph idx="1"/>
          </p:nvPr>
        </p:nvSpPr>
        <p:spPr>
          <a:xfrm>
            <a:off x="0" y="1785926"/>
            <a:ext cx="8929750" cy="4389120"/>
          </a:xfrm>
        </p:spPr>
        <p:txBody>
          <a:bodyPr>
            <a:normAutofit lnSpcReduction="10000"/>
          </a:bodyPr>
          <a:lstStyle/>
          <a:p>
            <a:pPr marL="514350" indent="-514350">
              <a:buNone/>
            </a:pPr>
            <a:r>
              <a:rPr lang="en-US" dirty="0" err="1" smtClean="0"/>
              <a:t>Zaozerny</a:t>
            </a:r>
            <a:r>
              <a:rPr lang="en-US" dirty="0" smtClean="0"/>
              <a:t> settlement is also supplied from surface water that does not meet sanitary standards but ground water is not available here.</a:t>
            </a:r>
          </a:p>
          <a:p>
            <a:pPr marL="514350" indent="-514350">
              <a:buNone/>
            </a:pPr>
            <a:r>
              <a:rPr lang="en-US" dirty="0" smtClean="0"/>
              <a:t>Solution selected – connection to Sortavala city water supply via a water conduit that crosses a water body.</a:t>
            </a:r>
          </a:p>
          <a:p>
            <a:pPr marL="514350" indent="-514350">
              <a:buNone/>
            </a:pPr>
            <a:r>
              <a:rPr lang="en-US" dirty="0" smtClean="0"/>
              <a:t>In the framework of the </a:t>
            </a:r>
          </a:p>
          <a:p>
            <a:pPr marL="514350" indent="-514350">
              <a:buNone/>
            </a:pPr>
            <a:r>
              <a:rPr lang="en-US" dirty="0" smtClean="0"/>
              <a:t>project, design and </a:t>
            </a:r>
          </a:p>
          <a:p>
            <a:pPr marL="514350" indent="-514350">
              <a:buNone/>
            </a:pPr>
            <a:r>
              <a:rPr lang="en-US" dirty="0" smtClean="0"/>
              <a:t>estimate documentation </a:t>
            </a:r>
          </a:p>
          <a:p>
            <a:pPr marL="514350" indent="-514350">
              <a:buNone/>
            </a:pPr>
            <a:r>
              <a:rPr lang="en-US" dirty="0" smtClean="0"/>
              <a:t>for construction needed </a:t>
            </a:r>
          </a:p>
          <a:p>
            <a:pPr marL="514350" indent="-514350">
              <a:buNone/>
            </a:pPr>
            <a:r>
              <a:rPr lang="en-US" dirty="0" smtClean="0"/>
              <a:t>is to be developed.</a:t>
            </a:r>
            <a:endParaRPr lang="ru-RU" dirty="0"/>
          </a:p>
        </p:txBody>
      </p:sp>
      <p:pic>
        <p:nvPicPr>
          <p:cNvPr id="4" name="Picture 2" descr="C:\Users\саша\Desktop\Anja\121063069_115111383694407_4904369527285975903_n.png"/>
          <p:cNvPicPr>
            <a:picLocks noChangeAspect="1" noChangeArrowheads="1"/>
          </p:cNvPicPr>
          <p:nvPr/>
        </p:nvPicPr>
        <p:blipFill>
          <a:blip r:embed="rId2" cstate="print"/>
          <a:srcRect/>
          <a:stretch>
            <a:fillRect/>
          </a:stretch>
        </p:blipFill>
        <p:spPr bwMode="auto">
          <a:xfrm>
            <a:off x="0" y="0"/>
            <a:ext cx="1236932" cy="1233467"/>
          </a:xfrm>
          <a:prstGeom prst="rect">
            <a:avLst/>
          </a:prstGeom>
          <a:noFill/>
        </p:spPr>
      </p:pic>
      <p:pic>
        <p:nvPicPr>
          <p:cNvPr id="7170" name="Picture 2" descr="C:\Users\саша\Desktop\Anja\DJI_0470.JPG"/>
          <p:cNvPicPr>
            <a:picLocks noChangeAspect="1" noChangeArrowheads="1"/>
          </p:cNvPicPr>
          <p:nvPr/>
        </p:nvPicPr>
        <p:blipFill>
          <a:blip r:embed="rId3" cstate="print"/>
          <a:srcRect/>
          <a:stretch>
            <a:fillRect/>
          </a:stretch>
        </p:blipFill>
        <p:spPr bwMode="auto">
          <a:xfrm>
            <a:off x="3786182" y="3854304"/>
            <a:ext cx="5151120" cy="2895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714356"/>
            <a:ext cx="8229600" cy="1143000"/>
          </a:xfrm>
        </p:spPr>
        <p:txBody>
          <a:bodyPr>
            <a:noAutofit/>
          </a:bodyPr>
          <a:lstStyle/>
          <a:p>
            <a:pPr algn="ctr"/>
            <a:r>
              <a:rPr lang="en-US" sz="3600" dirty="0" smtClean="0"/>
              <a:t>Thank you for your attention!</a:t>
            </a:r>
            <a:endParaRPr lang="ru-RU" sz="3600" dirty="0"/>
          </a:p>
        </p:txBody>
      </p:sp>
      <p:sp>
        <p:nvSpPr>
          <p:cNvPr id="3" name="Содержимое 2"/>
          <p:cNvSpPr>
            <a:spLocks noGrp="1"/>
          </p:cNvSpPr>
          <p:nvPr>
            <p:ph idx="1"/>
          </p:nvPr>
        </p:nvSpPr>
        <p:spPr>
          <a:xfrm>
            <a:off x="500034" y="2071678"/>
            <a:ext cx="8429716" cy="4103368"/>
          </a:xfrm>
        </p:spPr>
        <p:txBody>
          <a:bodyPr>
            <a:normAutofit/>
          </a:bodyPr>
          <a:lstStyle/>
          <a:p>
            <a:pPr marL="514350" indent="-514350">
              <a:buNone/>
            </a:pPr>
            <a:r>
              <a:rPr lang="en-US" dirty="0" smtClean="0"/>
              <a:t>Anna </a:t>
            </a:r>
            <a:r>
              <a:rPr lang="en-US" dirty="0" err="1" smtClean="0"/>
              <a:t>Golovanova</a:t>
            </a:r>
            <a:endParaRPr lang="en-US" dirty="0" smtClean="0"/>
          </a:p>
          <a:p>
            <a:pPr marL="514350" indent="-514350">
              <a:buNone/>
            </a:pPr>
            <a:r>
              <a:rPr lang="en-US" sz="2000" dirty="0" smtClean="0"/>
              <a:t>Project manager</a:t>
            </a:r>
          </a:p>
          <a:p>
            <a:pPr marL="514350" indent="-514350">
              <a:buNone/>
            </a:pPr>
            <a:r>
              <a:rPr lang="en-US" sz="2000" dirty="0" smtClean="0"/>
              <a:t>ANO Energy Efficiency Centre</a:t>
            </a:r>
          </a:p>
          <a:p>
            <a:pPr marL="514350" indent="-514350">
              <a:buNone/>
            </a:pPr>
            <a:r>
              <a:rPr lang="en-US" sz="2000" dirty="0" smtClean="0"/>
              <a:t>Anja.nikulina@gmail.com</a:t>
            </a:r>
          </a:p>
          <a:p>
            <a:pPr marL="514350" indent="-514350">
              <a:buNone/>
            </a:pPr>
            <a:endParaRPr lang="en-US" dirty="0" smtClean="0"/>
          </a:p>
          <a:p>
            <a:pPr marL="514350" indent="-514350">
              <a:buNone/>
            </a:pPr>
            <a:endParaRPr lang="en-US" dirty="0" smtClean="0"/>
          </a:p>
          <a:p>
            <a:pPr marL="514350" indent="-514350" algn="r">
              <a:buNone/>
            </a:pPr>
            <a:r>
              <a:rPr lang="en-US" dirty="0" smtClean="0"/>
              <a:t>Karelvodokanal LLC</a:t>
            </a:r>
          </a:p>
          <a:p>
            <a:pPr marL="514350" indent="-514350" algn="r">
              <a:buNone/>
            </a:pPr>
            <a:r>
              <a:rPr lang="en-US" dirty="0" smtClean="0"/>
              <a:t>Karelvodokanal.ru</a:t>
            </a:r>
          </a:p>
          <a:p>
            <a:pPr marL="514350" indent="-514350" algn="r">
              <a:buNone/>
            </a:pPr>
            <a:endParaRPr lang="ru-RU" dirty="0"/>
          </a:p>
        </p:txBody>
      </p:sp>
      <p:pic>
        <p:nvPicPr>
          <p:cNvPr id="4" name="Picture 2" descr="C:\Users\саша\Desktop\Anja\121063069_115111383694407_4904369527285975903_n.png"/>
          <p:cNvPicPr>
            <a:picLocks noChangeAspect="1" noChangeArrowheads="1"/>
          </p:cNvPicPr>
          <p:nvPr/>
        </p:nvPicPr>
        <p:blipFill>
          <a:blip r:embed="rId2" cstate="print"/>
          <a:srcRect/>
          <a:stretch>
            <a:fillRect/>
          </a:stretch>
        </p:blipFill>
        <p:spPr bwMode="auto">
          <a:xfrm>
            <a:off x="0" y="0"/>
            <a:ext cx="1236932" cy="123346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en-US" dirty="0" smtClean="0"/>
              <a:t>KA219 (2011-2013)</a:t>
            </a:r>
            <a:endParaRPr lang="ru-RU" dirty="0" smtClean="0"/>
          </a:p>
          <a:p>
            <a:r>
              <a:rPr lang="en-US" dirty="0" smtClean="0"/>
              <a:t>KA6000 (2018 – 2021)</a:t>
            </a:r>
          </a:p>
          <a:p>
            <a:r>
              <a:rPr lang="en-US" dirty="0" smtClean="0"/>
              <a:t>KA10010 (2020 – 2022)</a:t>
            </a:r>
          </a:p>
          <a:p>
            <a:r>
              <a:rPr lang="en-US" dirty="0" smtClean="0"/>
              <a:t>KA11022 (2020 – 2022)</a:t>
            </a:r>
          </a:p>
          <a:p>
            <a:r>
              <a:rPr lang="ru-RU" dirty="0" smtClean="0"/>
              <a:t>КА5049 (</a:t>
            </a:r>
            <a:r>
              <a:rPr lang="en-US" dirty="0" smtClean="0"/>
              <a:t>2019 - 2022</a:t>
            </a:r>
            <a:r>
              <a:rPr lang="ru-RU" dirty="0" smtClean="0"/>
              <a:t>)</a:t>
            </a:r>
            <a:endParaRPr lang="en-US" dirty="0" smtClean="0"/>
          </a:p>
          <a:p>
            <a:endParaRPr lang="ru-RU" dirty="0"/>
          </a:p>
        </p:txBody>
      </p:sp>
      <p:pic>
        <p:nvPicPr>
          <p:cNvPr id="4" name="Picture 2" descr="C:\Users\саша\Desktop\Anja\121063069_115111383694407_4904369527285975903_n.png"/>
          <p:cNvPicPr>
            <a:picLocks noChangeAspect="1" noChangeArrowheads="1"/>
          </p:cNvPicPr>
          <p:nvPr/>
        </p:nvPicPr>
        <p:blipFill>
          <a:blip r:embed="rId2" cstate="print"/>
          <a:srcRect/>
          <a:stretch>
            <a:fillRect/>
          </a:stretch>
        </p:blipFill>
        <p:spPr bwMode="auto">
          <a:xfrm>
            <a:off x="0" y="0"/>
            <a:ext cx="1236932" cy="1233467"/>
          </a:xfrm>
          <a:prstGeom prst="rect">
            <a:avLst/>
          </a:prstGeom>
          <a:noFill/>
        </p:spPr>
      </p:pic>
      <p:sp>
        <p:nvSpPr>
          <p:cNvPr id="5" name="Заголовок 1"/>
          <p:cNvSpPr txBox="1">
            <a:spLocks/>
          </p:cNvSpPr>
          <p:nvPr/>
        </p:nvSpPr>
        <p:spPr>
          <a:xfrm>
            <a:off x="500034" y="357166"/>
            <a:ext cx="8229600" cy="1143000"/>
          </a:xfrm>
          <a:prstGeom prst="rect">
            <a:avLst/>
          </a:prstGeom>
        </p:spPr>
        <p:txBody>
          <a:bodyPr vert="horz" lIns="0" rIns="0" bIns="0"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Karelia CBC Programme</a:t>
            </a:r>
            <a:endParaRPr kumimoji="0" lang="ru-RU"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85794"/>
            <a:ext cx="8229600" cy="1143000"/>
          </a:xfrm>
        </p:spPr>
        <p:txBody>
          <a:bodyPr>
            <a:noAutofit/>
          </a:bodyPr>
          <a:lstStyle/>
          <a:p>
            <a:pPr algn="ctr"/>
            <a:r>
              <a:rPr lang="en-US" sz="3200" dirty="0" smtClean="0"/>
              <a:t>Project KA219 Groundwater supply </a:t>
            </a:r>
            <a:br>
              <a:rPr lang="en-US" sz="3200" dirty="0" smtClean="0"/>
            </a:br>
            <a:r>
              <a:rPr lang="en-US" sz="3200" dirty="0" smtClean="0"/>
              <a:t>in Sortavala district (2011-2013)</a:t>
            </a:r>
          </a:p>
        </p:txBody>
      </p:sp>
      <p:sp>
        <p:nvSpPr>
          <p:cNvPr id="3" name="Содержимое 2"/>
          <p:cNvSpPr>
            <a:spLocks noGrp="1"/>
          </p:cNvSpPr>
          <p:nvPr>
            <p:ph idx="1"/>
          </p:nvPr>
        </p:nvSpPr>
        <p:spPr>
          <a:xfrm>
            <a:off x="357158" y="2000240"/>
            <a:ext cx="8229600" cy="4681550"/>
          </a:xfrm>
        </p:spPr>
        <p:txBody>
          <a:bodyPr>
            <a:normAutofit fontScale="92500" lnSpcReduction="10000"/>
          </a:bodyPr>
          <a:lstStyle/>
          <a:p>
            <a:pPr algn="just"/>
            <a:r>
              <a:rPr lang="en-US" dirty="0" smtClean="0"/>
              <a:t>Rivers/lakes are primary water supply sources for settlement in the Republic of Karelia </a:t>
            </a:r>
            <a:r>
              <a:rPr lang="en-US" dirty="0" err="1" smtClean="0"/>
              <a:t>vs</a:t>
            </a:r>
            <a:r>
              <a:rPr lang="en-US" dirty="0" smtClean="0"/>
              <a:t> groundwater in Finland</a:t>
            </a:r>
          </a:p>
          <a:p>
            <a:pPr algn="just"/>
            <a:r>
              <a:rPr lang="en-US" dirty="0" smtClean="0"/>
              <a:t>Kaalamo and Ruskeala are supplied with water from the Tohmajoki river (high in humus, color, iron)</a:t>
            </a:r>
          </a:p>
          <a:p>
            <a:pPr algn="just"/>
            <a:r>
              <a:rPr lang="en-US" dirty="0" smtClean="0"/>
              <a:t>Project goals: </a:t>
            </a:r>
          </a:p>
          <a:p>
            <a:pPr marL="514350" indent="-514350" algn="just">
              <a:buFont typeface="+mj-lt"/>
              <a:buAutoNum type="arabicPeriod"/>
            </a:pPr>
            <a:r>
              <a:rPr lang="en-US" dirty="0" smtClean="0"/>
              <a:t>Learn from Finnish experience</a:t>
            </a:r>
          </a:p>
          <a:p>
            <a:pPr marL="514350" indent="-514350" algn="just">
              <a:buFont typeface="+mj-lt"/>
              <a:buAutoNum type="arabicPeriod"/>
            </a:pPr>
            <a:r>
              <a:rPr lang="en-US" dirty="0" smtClean="0"/>
              <a:t>Develop design and estimate documentation for groundwater supply infrastructure</a:t>
            </a:r>
          </a:p>
          <a:p>
            <a:pPr marL="514350" indent="-514350" algn="just">
              <a:buFont typeface="+mj-lt"/>
              <a:buAutoNum type="arabicPeriod"/>
            </a:pPr>
            <a:r>
              <a:rPr lang="en-US" dirty="0" smtClean="0"/>
              <a:t>Laying the foundation for construction of modern facilities and offering clean water to the local population</a:t>
            </a:r>
          </a:p>
          <a:p>
            <a:pPr marL="514350" indent="-514350" algn="just"/>
            <a:r>
              <a:rPr lang="en-US" dirty="0" smtClean="0"/>
              <a:t>Budget: 285 000 EUR</a:t>
            </a:r>
          </a:p>
          <a:p>
            <a:pPr algn="just"/>
            <a:endParaRPr lang="ru-RU" dirty="0"/>
          </a:p>
        </p:txBody>
      </p:sp>
      <p:pic>
        <p:nvPicPr>
          <p:cNvPr id="4" name="Picture 2" descr="C:\Users\саша\Desktop\Anja\121063069_115111383694407_4904369527285975903_n.png"/>
          <p:cNvPicPr>
            <a:picLocks noChangeAspect="1" noChangeArrowheads="1"/>
          </p:cNvPicPr>
          <p:nvPr/>
        </p:nvPicPr>
        <p:blipFill>
          <a:blip r:embed="rId2" cstate="print"/>
          <a:srcRect/>
          <a:stretch>
            <a:fillRect/>
          </a:stretch>
        </p:blipFill>
        <p:spPr bwMode="auto">
          <a:xfrm>
            <a:off x="0" y="0"/>
            <a:ext cx="1236932" cy="123346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00042"/>
            <a:ext cx="8229600" cy="1143000"/>
          </a:xfrm>
        </p:spPr>
        <p:txBody>
          <a:bodyPr>
            <a:noAutofit/>
          </a:bodyPr>
          <a:lstStyle/>
          <a:p>
            <a:pPr algn="ctr"/>
            <a:r>
              <a:rPr lang="en-US" sz="3200" dirty="0" smtClean="0"/>
              <a:t>Project KA219 Groundwater supply </a:t>
            </a:r>
            <a:br>
              <a:rPr lang="en-US" sz="3200" dirty="0" smtClean="0"/>
            </a:br>
            <a:r>
              <a:rPr lang="en-US" sz="3200" dirty="0" smtClean="0"/>
              <a:t>in Sortavala district (2011-2013)</a:t>
            </a:r>
          </a:p>
        </p:txBody>
      </p:sp>
      <p:sp>
        <p:nvSpPr>
          <p:cNvPr id="3" name="Содержимое 2"/>
          <p:cNvSpPr>
            <a:spLocks noGrp="1"/>
          </p:cNvSpPr>
          <p:nvPr>
            <p:ph idx="1"/>
          </p:nvPr>
        </p:nvSpPr>
        <p:spPr>
          <a:xfrm>
            <a:off x="357158" y="2000240"/>
            <a:ext cx="8229600" cy="4681550"/>
          </a:xfrm>
        </p:spPr>
        <p:txBody>
          <a:bodyPr>
            <a:normAutofit/>
          </a:bodyPr>
          <a:lstStyle/>
          <a:p>
            <a:pPr algn="just"/>
            <a:endParaRPr lang="ru-RU" dirty="0"/>
          </a:p>
        </p:txBody>
      </p:sp>
      <p:pic>
        <p:nvPicPr>
          <p:cNvPr id="4" name="Picture 2" descr="C:\Users\саша\Desktop\Anja\121063069_115111383694407_4904369527285975903_n.png"/>
          <p:cNvPicPr>
            <a:picLocks noChangeAspect="1" noChangeArrowheads="1"/>
          </p:cNvPicPr>
          <p:nvPr/>
        </p:nvPicPr>
        <p:blipFill>
          <a:blip r:embed="rId2" cstate="print"/>
          <a:srcRect/>
          <a:stretch>
            <a:fillRect/>
          </a:stretch>
        </p:blipFill>
        <p:spPr bwMode="auto">
          <a:xfrm>
            <a:off x="0" y="0"/>
            <a:ext cx="1236932" cy="1233467"/>
          </a:xfrm>
          <a:prstGeom prst="rect">
            <a:avLst/>
          </a:prstGeom>
          <a:noFill/>
        </p:spPr>
      </p:pic>
      <p:pic>
        <p:nvPicPr>
          <p:cNvPr id="1026" name="Picture 2" descr="C:\Users\саша\Desktop\Anja\Песчаный карьер.jpg"/>
          <p:cNvPicPr>
            <a:picLocks noChangeAspect="1" noChangeArrowheads="1"/>
          </p:cNvPicPr>
          <p:nvPr/>
        </p:nvPicPr>
        <p:blipFill>
          <a:blip r:embed="rId3" cstate="print"/>
          <a:srcRect/>
          <a:stretch>
            <a:fillRect/>
          </a:stretch>
        </p:blipFill>
        <p:spPr bwMode="auto">
          <a:xfrm>
            <a:off x="0" y="1714488"/>
            <a:ext cx="5111719" cy="3833789"/>
          </a:xfrm>
          <a:prstGeom prst="rect">
            <a:avLst/>
          </a:prstGeom>
          <a:noFill/>
        </p:spPr>
      </p:pic>
      <p:pic>
        <p:nvPicPr>
          <p:cNvPr id="1027" name="Picture 3" descr="C:\Users\саша\Desktop\Anja\Дополнительные исследования воды в июле 2012 года 1 (2) — копия.JPG"/>
          <p:cNvPicPr>
            <a:picLocks noChangeAspect="1" noChangeArrowheads="1"/>
          </p:cNvPicPr>
          <p:nvPr/>
        </p:nvPicPr>
        <p:blipFill>
          <a:blip r:embed="rId4" cstate="print"/>
          <a:srcRect/>
          <a:stretch>
            <a:fillRect/>
          </a:stretch>
        </p:blipFill>
        <p:spPr bwMode="auto">
          <a:xfrm>
            <a:off x="4253073" y="2941625"/>
            <a:ext cx="4890927" cy="3916375"/>
          </a:xfrm>
          <a:prstGeom prst="rect">
            <a:avLst/>
          </a:prstGeom>
          <a:noFill/>
        </p:spPr>
      </p:pic>
      <p:sp>
        <p:nvSpPr>
          <p:cNvPr id="7" name="TextBox 6"/>
          <p:cNvSpPr txBox="1"/>
          <p:nvPr/>
        </p:nvSpPr>
        <p:spPr>
          <a:xfrm>
            <a:off x="714348" y="5786454"/>
            <a:ext cx="2643206" cy="369332"/>
          </a:xfrm>
          <a:prstGeom prst="rect">
            <a:avLst/>
          </a:prstGeom>
          <a:noFill/>
        </p:spPr>
        <p:txBody>
          <a:bodyPr wrap="square" rtlCol="0">
            <a:spAutoFit/>
          </a:bodyPr>
          <a:lstStyle/>
          <a:p>
            <a:r>
              <a:rPr lang="en-US" dirty="0" smtClean="0"/>
              <a:t>Sand quarry</a:t>
            </a:r>
            <a:endParaRPr lang="ru-RU" dirty="0"/>
          </a:p>
        </p:txBody>
      </p:sp>
      <p:sp>
        <p:nvSpPr>
          <p:cNvPr id="8" name="Стрелка вниз 7"/>
          <p:cNvSpPr/>
          <p:nvPr/>
        </p:nvSpPr>
        <p:spPr>
          <a:xfrm rot="10800000">
            <a:off x="428596" y="5572140"/>
            <a:ext cx="357190"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низ 8"/>
          <p:cNvSpPr/>
          <p:nvPr/>
        </p:nvSpPr>
        <p:spPr>
          <a:xfrm>
            <a:off x="5429256" y="2143116"/>
            <a:ext cx="357190" cy="6429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5857884" y="2143116"/>
            <a:ext cx="2928926" cy="369332"/>
          </a:xfrm>
          <a:prstGeom prst="rect">
            <a:avLst/>
          </a:prstGeom>
          <a:noFill/>
        </p:spPr>
        <p:txBody>
          <a:bodyPr wrap="square" rtlCol="0">
            <a:spAutoFit/>
          </a:bodyPr>
          <a:lstStyle/>
          <a:p>
            <a:r>
              <a:rPr lang="en-US" dirty="0" smtClean="0"/>
              <a:t>Pumped clean water</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052736"/>
            <a:ext cx="8229600" cy="1143000"/>
          </a:xfrm>
        </p:spPr>
        <p:txBody>
          <a:bodyPr>
            <a:noAutofit/>
          </a:bodyPr>
          <a:lstStyle/>
          <a:p>
            <a:pPr algn="ctr"/>
            <a:r>
              <a:rPr lang="en-US" sz="3200" dirty="0" smtClean="0"/>
              <a:t>Project KA6000 Water supply </a:t>
            </a:r>
            <a:br>
              <a:rPr lang="en-US" sz="3200" dirty="0" smtClean="0"/>
            </a:br>
            <a:r>
              <a:rPr lang="en-US" sz="3200" dirty="0" smtClean="0"/>
              <a:t>and water treatment facilities </a:t>
            </a:r>
            <a:br>
              <a:rPr lang="en-US" sz="3200" dirty="0" smtClean="0"/>
            </a:br>
            <a:r>
              <a:rPr lang="en-US" sz="3200" dirty="0" smtClean="0"/>
              <a:t>improvement in Sortavala (2018-2021)</a:t>
            </a:r>
          </a:p>
        </p:txBody>
      </p:sp>
      <p:sp>
        <p:nvSpPr>
          <p:cNvPr id="3" name="Содержимое 2"/>
          <p:cNvSpPr>
            <a:spLocks noGrp="1"/>
          </p:cNvSpPr>
          <p:nvPr>
            <p:ph idx="1"/>
          </p:nvPr>
        </p:nvSpPr>
        <p:spPr>
          <a:xfrm>
            <a:off x="285720" y="2254566"/>
            <a:ext cx="8229600" cy="4603434"/>
          </a:xfrm>
        </p:spPr>
        <p:txBody>
          <a:bodyPr>
            <a:normAutofit lnSpcReduction="10000"/>
          </a:bodyPr>
          <a:lstStyle/>
          <a:p>
            <a:pPr algn="just"/>
            <a:r>
              <a:rPr lang="en-US" dirty="0" smtClean="0"/>
              <a:t>2 main components: </a:t>
            </a:r>
          </a:p>
          <a:p>
            <a:pPr marL="514350" indent="-514350" algn="just">
              <a:buNone/>
            </a:pPr>
            <a:r>
              <a:rPr lang="en-US" dirty="0" smtClean="0"/>
              <a:t>a) drinking water quality improvement</a:t>
            </a:r>
          </a:p>
          <a:p>
            <a:pPr marL="514350" indent="-514350" algn="just">
              <a:buNone/>
            </a:pPr>
            <a:r>
              <a:rPr lang="en-US" dirty="0" smtClean="0"/>
              <a:t>Old water intake was located very close to the shore (75 m) and at the depth of only 3,5 m.</a:t>
            </a:r>
          </a:p>
          <a:p>
            <a:pPr marL="514350" indent="-514350" algn="just">
              <a:buNone/>
            </a:pPr>
            <a:r>
              <a:rPr lang="en-US" dirty="0" smtClean="0"/>
              <a:t>b) waste water treatment improvement</a:t>
            </a:r>
          </a:p>
          <a:p>
            <a:pPr marL="514350" indent="-514350" algn="just">
              <a:buNone/>
            </a:pPr>
            <a:r>
              <a:rPr lang="en-US" dirty="0" smtClean="0"/>
              <a:t>Two waste water outlets (N8 and N10) are located in the town centre were built in the beginning of the 20th century and since those times the wastewater was discharged through these outlets directly to Ladoga water. </a:t>
            </a:r>
          </a:p>
          <a:p>
            <a:pPr marL="514350" indent="-514350" algn="just"/>
            <a:r>
              <a:rPr lang="en-US" dirty="0" smtClean="0"/>
              <a:t>Budget: 3.9 </a:t>
            </a:r>
            <a:r>
              <a:rPr lang="en-US" dirty="0" err="1" smtClean="0"/>
              <a:t>mln</a:t>
            </a:r>
            <a:r>
              <a:rPr lang="en-US" dirty="0" smtClean="0"/>
              <a:t> EUR</a:t>
            </a:r>
          </a:p>
          <a:p>
            <a:pPr marL="514350" indent="-514350" algn="just">
              <a:buNone/>
            </a:pPr>
            <a:endParaRPr lang="en-US" dirty="0" smtClean="0"/>
          </a:p>
          <a:p>
            <a:pPr marL="514350" indent="-514350" algn="just">
              <a:buAutoNum type="alphaLcParenR"/>
            </a:pPr>
            <a:endParaRPr lang="en-US" dirty="0" smtClean="0"/>
          </a:p>
          <a:p>
            <a:pPr marL="514350" indent="-514350" algn="just">
              <a:buNone/>
            </a:pPr>
            <a:endParaRPr lang="ru-RU" dirty="0"/>
          </a:p>
        </p:txBody>
      </p:sp>
      <p:pic>
        <p:nvPicPr>
          <p:cNvPr id="4" name="Picture 2" descr="C:\Users\саша\Desktop\Anja\121063069_115111383694407_4904369527285975903_n.png"/>
          <p:cNvPicPr>
            <a:picLocks noChangeAspect="1" noChangeArrowheads="1"/>
          </p:cNvPicPr>
          <p:nvPr/>
        </p:nvPicPr>
        <p:blipFill>
          <a:blip r:embed="rId2" cstate="print"/>
          <a:srcRect/>
          <a:stretch>
            <a:fillRect/>
          </a:stretch>
        </p:blipFill>
        <p:spPr bwMode="auto">
          <a:xfrm>
            <a:off x="0" y="0"/>
            <a:ext cx="1236932" cy="1233467"/>
          </a:xfrm>
          <a:prstGeom prst="rect">
            <a:avLst/>
          </a:prstGeom>
          <a:noFill/>
        </p:spPr>
      </p:pic>
      <p:pic>
        <p:nvPicPr>
          <p:cNvPr id="6" name="Picture 2" descr="C:\Users\саша\Desktop\Anja\wetransfer-cd1f11\KA6000\Project acronym logo ENG.jpg"/>
          <p:cNvPicPr>
            <a:picLocks noChangeAspect="1" noChangeArrowheads="1"/>
          </p:cNvPicPr>
          <p:nvPr/>
        </p:nvPicPr>
        <p:blipFill rotWithShape="1">
          <a:blip r:embed="rId3" cstate="print"/>
          <a:srcRect l="11900" t="17849" r="14160"/>
          <a:stretch/>
        </p:blipFill>
        <p:spPr bwMode="auto">
          <a:xfrm>
            <a:off x="7307191" y="-1"/>
            <a:ext cx="1873321" cy="104068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143000"/>
          </a:xfrm>
        </p:spPr>
        <p:txBody>
          <a:bodyPr>
            <a:normAutofit/>
          </a:bodyPr>
          <a:lstStyle/>
          <a:p>
            <a:pPr algn="ctr"/>
            <a:r>
              <a:rPr lang="en-US" sz="4400" dirty="0" smtClean="0"/>
              <a:t>KA6000 Goals</a:t>
            </a:r>
            <a:endParaRPr lang="ru-RU" sz="4400" dirty="0"/>
          </a:p>
        </p:txBody>
      </p:sp>
      <p:sp>
        <p:nvSpPr>
          <p:cNvPr id="3" name="Содержимое 2"/>
          <p:cNvSpPr>
            <a:spLocks noGrp="1"/>
          </p:cNvSpPr>
          <p:nvPr>
            <p:ph idx="1"/>
          </p:nvPr>
        </p:nvSpPr>
        <p:spPr/>
        <p:txBody>
          <a:bodyPr/>
          <a:lstStyle/>
          <a:p>
            <a:pPr marL="514350" indent="-514350">
              <a:buNone/>
            </a:pPr>
            <a:r>
              <a:rPr lang="en-US" dirty="0" smtClean="0"/>
              <a:t>1. Raising the professional competence of engineering and managerial staff of Karelian municipal utility companies and municipal administrative bodies.</a:t>
            </a:r>
          </a:p>
          <a:p>
            <a:pPr marL="514350" indent="-514350">
              <a:buNone/>
            </a:pPr>
            <a:endParaRPr lang="en-US" dirty="0" smtClean="0"/>
          </a:p>
          <a:p>
            <a:pPr marL="514350" indent="-514350">
              <a:buNone/>
            </a:pPr>
            <a:r>
              <a:rPr lang="en-US" dirty="0" smtClean="0"/>
              <a:t>2. Improved tap-water quality used by local citizens, foreign and domestic visitors of Sortavala district.</a:t>
            </a:r>
          </a:p>
          <a:p>
            <a:pPr marL="514350" indent="-514350">
              <a:buNone/>
            </a:pPr>
            <a:endParaRPr lang="en-US" dirty="0" smtClean="0"/>
          </a:p>
          <a:p>
            <a:pPr marL="514350" indent="-514350">
              <a:buNone/>
            </a:pPr>
            <a:r>
              <a:rPr lang="en-US" dirty="0" smtClean="0"/>
              <a:t>3. Reduced pollution of the Ladoga Lake and consequently Baltic Sea waters.</a:t>
            </a:r>
            <a:endParaRPr lang="ru-RU" dirty="0"/>
          </a:p>
        </p:txBody>
      </p:sp>
      <p:pic>
        <p:nvPicPr>
          <p:cNvPr id="4" name="Picture 2" descr="C:\Users\саша\Desktop\Anja\121063069_115111383694407_4904369527285975903_n.png"/>
          <p:cNvPicPr>
            <a:picLocks noChangeAspect="1" noChangeArrowheads="1"/>
          </p:cNvPicPr>
          <p:nvPr/>
        </p:nvPicPr>
        <p:blipFill>
          <a:blip r:embed="rId2" cstate="print"/>
          <a:srcRect/>
          <a:stretch>
            <a:fillRect/>
          </a:stretch>
        </p:blipFill>
        <p:spPr bwMode="auto">
          <a:xfrm>
            <a:off x="0" y="0"/>
            <a:ext cx="1236932" cy="1233467"/>
          </a:xfrm>
          <a:prstGeom prst="rect">
            <a:avLst/>
          </a:prstGeom>
          <a:noFill/>
        </p:spPr>
      </p:pic>
      <p:pic>
        <p:nvPicPr>
          <p:cNvPr id="7" name="Picture 2" descr="C:\Users\саша\Desktop\Anja\wetransfer-cd1f11\KA6000\Project acronym logo ENG.jpg"/>
          <p:cNvPicPr>
            <a:picLocks noChangeAspect="1" noChangeArrowheads="1"/>
          </p:cNvPicPr>
          <p:nvPr/>
        </p:nvPicPr>
        <p:blipFill rotWithShape="1">
          <a:blip r:embed="rId3" cstate="print"/>
          <a:srcRect l="11900" t="17849" r="14160"/>
          <a:stretch/>
        </p:blipFill>
        <p:spPr bwMode="auto">
          <a:xfrm>
            <a:off x="7307191" y="-1"/>
            <a:ext cx="1873321" cy="104068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143000"/>
          </a:xfrm>
        </p:spPr>
        <p:txBody>
          <a:bodyPr>
            <a:normAutofit/>
          </a:bodyPr>
          <a:lstStyle/>
          <a:p>
            <a:pPr algn="ctr"/>
            <a:r>
              <a:rPr lang="en-US" sz="4400" dirty="0" smtClean="0"/>
              <a:t>KA6000 Implementation</a:t>
            </a:r>
            <a:endParaRPr lang="ru-RU" sz="4400" dirty="0"/>
          </a:p>
        </p:txBody>
      </p:sp>
      <p:sp>
        <p:nvSpPr>
          <p:cNvPr id="3" name="Содержимое 2"/>
          <p:cNvSpPr>
            <a:spLocks noGrp="1"/>
          </p:cNvSpPr>
          <p:nvPr>
            <p:ph idx="1"/>
          </p:nvPr>
        </p:nvSpPr>
        <p:spPr>
          <a:xfrm>
            <a:off x="285720" y="1714488"/>
            <a:ext cx="8229600" cy="4389120"/>
          </a:xfrm>
        </p:spPr>
        <p:txBody>
          <a:bodyPr>
            <a:normAutofit lnSpcReduction="10000"/>
          </a:bodyPr>
          <a:lstStyle/>
          <a:p>
            <a:pPr>
              <a:buNone/>
            </a:pPr>
            <a:r>
              <a:rPr lang="en-US" dirty="0" smtClean="0"/>
              <a:t>By October 2019 all </a:t>
            </a:r>
            <a:r>
              <a:rPr lang="en-US" u="sng" dirty="0" smtClean="0"/>
              <a:t>capacity-building events </a:t>
            </a:r>
            <a:r>
              <a:rPr lang="en-US" dirty="0" smtClean="0"/>
              <a:t>and site visits were arranged by project partner SYKE (Finnish Environment Institute):</a:t>
            </a:r>
          </a:p>
          <a:p>
            <a:r>
              <a:rPr lang="en-US" dirty="0" smtClean="0"/>
              <a:t>water supply and treatment facilities in </a:t>
            </a:r>
            <a:r>
              <a:rPr lang="en-US" dirty="0" err="1" smtClean="0"/>
              <a:t>Imatra</a:t>
            </a:r>
            <a:r>
              <a:rPr lang="en-US" dirty="0" smtClean="0"/>
              <a:t> and </a:t>
            </a:r>
            <a:r>
              <a:rPr lang="en-US" dirty="0" err="1" smtClean="0"/>
              <a:t>Savonlinna</a:t>
            </a:r>
            <a:endParaRPr lang="en-US" dirty="0" smtClean="0"/>
          </a:p>
          <a:p>
            <a:r>
              <a:rPr lang="en-US" dirty="0" smtClean="0"/>
              <a:t>training seminar in </a:t>
            </a:r>
            <a:r>
              <a:rPr lang="en-US" dirty="0" err="1" smtClean="0"/>
              <a:t>Joensuu</a:t>
            </a:r>
            <a:endParaRPr lang="en-US" dirty="0" smtClean="0"/>
          </a:p>
          <a:p>
            <a:r>
              <a:rPr lang="en-US" dirty="0" smtClean="0"/>
              <a:t>study trip to </a:t>
            </a:r>
            <a:r>
              <a:rPr lang="en-US" dirty="0" err="1" smtClean="0"/>
              <a:t>Savonlinna</a:t>
            </a:r>
            <a:r>
              <a:rPr lang="en-US" dirty="0" smtClean="0"/>
              <a:t> </a:t>
            </a:r>
          </a:p>
          <a:p>
            <a:pPr>
              <a:buNone/>
            </a:pPr>
            <a:r>
              <a:rPr lang="en-US" dirty="0" smtClean="0"/>
              <a:t>to observe laying pressure </a:t>
            </a:r>
          </a:p>
          <a:p>
            <a:pPr>
              <a:buNone/>
            </a:pPr>
            <a:r>
              <a:rPr lang="en-US" dirty="0" smtClean="0"/>
              <a:t>pipes underwater </a:t>
            </a:r>
          </a:p>
          <a:p>
            <a:pPr>
              <a:buNone/>
            </a:pPr>
            <a:r>
              <a:rPr lang="en-US" dirty="0" smtClean="0"/>
              <a:t>through a </a:t>
            </a:r>
            <a:r>
              <a:rPr lang="en-US" dirty="0" err="1" smtClean="0"/>
              <a:t>waterbody</a:t>
            </a:r>
            <a:endParaRPr lang="en-US" dirty="0" smtClean="0"/>
          </a:p>
          <a:p>
            <a:endParaRPr lang="en-US" dirty="0" smtClean="0"/>
          </a:p>
          <a:p>
            <a:endParaRPr lang="en-US" dirty="0" smtClean="0"/>
          </a:p>
          <a:p>
            <a:endParaRPr lang="ru-RU" dirty="0"/>
          </a:p>
        </p:txBody>
      </p:sp>
      <p:pic>
        <p:nvPicPr>
          <p:cNvPr id="4" name="Picture 2" descr="C:\Users\саша\Desktop\Anja\121063069_115111383694407_4904369527285975903_n.png"/>
          <p:cNvPicPr>
            <a:picLocks noChangeAspect="1" noChangeArrowheads="1"/>
          </p:cNvPicPr>
          <p:nvPr/>
        </p:nvPicPr>
        <p:blipFill>
          <a:blip r:embed="rId2" cstate="print"/>
          <a:srcRect/>
          <a:stretch>
            <a:fillRect/>
          </a:stretch>
        </p:blipFill>
        <p:spPr bwMode="auto">
          <a:xfrm>
            <a:off x="0" y="0"/>
            <a:ext cx="1043608" cy="1040685"/>
          </a:xfrm>
          <a:prstGeom prst="rect">
            <a:avLst/>
          </a:prstGeom>
          <a:noFill/>
        </p:spPr>
      </p:pic>
      <p:pic>
        <p:nvPicPr>
          <p:cNvPr id="3074" name="Picture 2" descr="C:\Users\саша\Desktop\Anja\qYoVTU6FHcs.jpg"/>
          <p:cNvPicPr>
            <a:picLocks noChangeAspect="1" noChangeArrowheads="1"/>
          </p:cNvPicPr>
          <p:nvPr/>
        </p:nvPicPr>
        <p:blipFill>
          <a:blip r:embed="rId3" cstate="print"/>
          <a:srcRect/>
          <a:stretch>
            <a:fillRect/>
          </a:stretch>
        </p:blipFill>
        <p:spPr bwMode="auto">
          <a:xfrm>
            <a:off x="4860032" y="3609020"/>
            <a:ext cx="3997076" cy="2997808"/>
          </a:xfrm>
          <a:prstGeom prst="rect">
            <a:avLst/>
          </a:prstGeom>
          <a:noFill/>
        </p:spPr>
      </p:pic>
      <p:pic>
        <p:nvPicPr>
          <p:cNvPr id="7" name="Picture 2" descr="C:\Users\саша\Desktop\Anja\wetransfer-cd1f11\KA6000\Project acronym logo ENG.jpg"/>
          <p:cNvPicPr>
            <a:picLocks noChangeAspect="1" noChangeArrowheads="1"/>
          </p:cNvPicPr>
          <p:nvPr/>
        </p:nvPicPr>
        <p:blipFill rotWithShape="1">
          <a:blip r:embed="rId4" cstate="print"/>
          <a:srcRect l="11900" t="17849" r="14160"/>
          <a:stretch/>
        </p:blipFill>
        <p:spPr bwMode="auto">
          <a:xfrm>
            <a:off x="7307191" y="-1"/>
            <a:ext cx="1873321" cy="104068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саша\Desktop\Anja\DJI_0084.JPG"/>
          <p:cNvPicPr>
            <a:picLocks noChangeAspect="1" noChangeArrowheads="1"/>
          </p:cNvPicPr>
          <p:nvPr/>
        </p:nvPicPr>
        <p:blipFill>
          <a:blip r:embed="rId2" cstate="print"/>
          <a:srcRect/>
          <a:stretch>
            <a:fillRect/>
          </a:stretch>
        </p:blipFill>
        <p:spPr bwMode="auto">
          <a:xfrm>
            <a:off x="1643042" y="3404459"/>
            <a:ext cx="6143668" cy="3453541"/>
          </a:xfrm>
          <a:prstGeom prst="rect">
            <a:avLst/>
          </a:prstGeom>
          <a:noFill/>
        </p:spPr>
      </p:pic>
      <p:sp>
        <p:nvSpPr>
          <p:cNvPr id="2" name="Заголовок 1"/>
          <p:cNvSpPr>
            <a:spLocks noGrp="1"/>
          </p:cNvSpPr>
          <p:nvPr>
            <p:ph type="title"/>
          </p:nvPr>
        </p:nvSpPr>
        <p:spPr>
          <a:xfrm>
            <a:off x="500034" y="428604"/>
            <a:ext cx="8229600" cy="1143000"/>
          </a:xfrm>
        </p:spPr>
        <p:txBody>
          <a:bodyPr/>
          <a:lstStyle/>
          <a:p>
            <a:pPr algn="ctr"/>
            <a:r>
              <a:rPr lang="en-US" dirty="0" smtClean="0"/>
              <a:t>KA6000 Implementation</a:t>
            </a:r>
            <a:endParaRPr lang="ru-RU" dirty="0"/>
          </a:p>
        </p:txBody>
      </p:sp>
      <p:sp>
        <p:nvSpPr>
          <p:cNvPr id="3" name="Содержимое 2"/>
          <p:cNvSpPr>
            <a:spLocks noGrp="1"/>
          </p:cNvSpPr>
          <p:nvPr>
            <p:ph idx="1"/>
          </p:nvPr>
        </p:nvSpPr>
        <p:spPr>
          <a:xfrm>
            <a:off x="251520" y="1484785"/>
            <a:ext cx="8712968" cy="2592288"/>
          </a:xfrm>
        </p:spPr>
        <p:txBody>
          <a:bodyPr>
            <a:normAutofit/>
          </a:bodyPr>
          <a:lstStyle/>
          <a:p>
            <a:pPr>
              <a:buNone/>
            </a:pPr>
            <a:r>
              <a:rPr lang="en-US" u="sng" dirty="0" smtClean="0"/>
              <a:t>Water supply system:</a:t>
            </a:r>
          </a:p>
          <a:p>
            <a:r>
              <a:rPr lang="en-US" dirty="0" smtClean="0"/>
              <a:t>Pumping station of the 1 lift under construction</a:t>
            </a:r>
          </a:p>
          <a:p>
            <a:r>
              <a:rPr lang="en-US" dirty="0" smtClean="0"/>
              <a:t>New </a:t>
            </a:r>
            <a:r>
              <a:rPr lang="en-US" dirty="0" smtClean="0"/>
              <a:t>water intake: gravity pipelines were laid down to the lake bottom and connected to deep-water headers</a:t>
            </a:r>
          </a:p>
          <a:p>
            <a:endParaRPr lang="en-US" dirty="0" smtClean="0"/>
          </a:p>
          <a:p>
            <a:endParaRPr lang="ru-RU" dirty="0"/>
          </a:p>
        </p:txBody>
      </p:sp>
      <p:pic>
        <p:nvPicPr>
          <p:cNvPr id="4" name="Picture 2" descr="C:\Users\саша\Desktop\Anja\121063069_115111383694407_4904369527285975903_n.png"/>
          <p:cNvPicPr>
            <a:picLocks noChangeAspect="1" noChangeArrowheads="1"/>
          </p:cNvPicPr>
          <p:nvPr/>
        </p:nvPicPr>
        <p:blipFill>
          <a:blip r:embed="rId3" cstate="print"/>
          <a:srcRect/>
          <a:stretch>
            <a:fillRect/>
          </a:stretch>
        </p:blipFill>
        <p:spPr bwMode="auto">
          <a:xfrm>
            <a:off x="0" y="0"/>
            <a:ext cx="1236932" cy="1233467"/>
          </a:xfrm>
          <a:prstGeom prst="rect">
            <a:avLst/>
          </a:prstGeom>
          <a:noFill/>
        </p:spPr>
      </p:pic>
      <p:pic>
        <p:nvPicPr>
          <p:cNvPr id="4099" name="Picture 3" descr="C:\Users\саша\Desktop\Anja\DJI_0533.JPG"/>
          <p:cNvPicPr>
            <a:picLocks noChangeAspect="1" noChangeArrowheads="1"/>
          </p:cNvPicPr>
          <p:nvPr/>
        </p:nvPicPr>
        <p:blipFill>
          <a:blip r:embed="rId4" cstate="print"/>
          <a:srcRect/>
          <a:stretch>
            <a:fillRect/>
          </a:stretch>
        </p:blipFill>
        <p:spPr bwMode="auto">
          <a:xfrm>
            <a:off x="1571604" y="3364301"/>
            <a:ext cx="6215106" cy="3493699"/>
          </a:xfrm>
          <a:prstGeom prst="rect">
            <a:avLst/>
          </a:prstGeom>
          <a:noFill/>
        </p:spPr>
      </p:pic>
      <p:pic>
        <p:nvPicPr>
          <p:cNvPr id="9" name="Picture 2" descr="C:\Users\саша\Desktop\Anja\wetransfer-cd1f11\KA6000\Project acronym logo ENG.jpg"/>
          <p:cNvPicPr>
            <a:picLocks noChangeAspect="1" noChangeArrowheads="1"/>
          </p:cNvPicPr>
          <p:nvPr/>
        </p:nvPicPr>
        <p:blipFill rotWithShape="1">
          <a:blip r:embed="rId5" cstate="print"/>
          <a:srcRect l="11900" t="17849" r="14160"/>
          <a:stretch/>
        </p:blipFill>
        <p:spPr bwMode="auto">
          <a:xfrm>
            <a:off x="7307191" y="-1"/>
            <a:ext cx="1873321" cy="10406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Другая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TotalTime>
  <Words>952</Words>
  <Application>Microsoft Office PowerPoint</Application>
  <PresentationFormat>Экран (4:3)</PresentationFormat>
  <Paragraphs>115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Поток</vt:lpstr>
      <vt:lpstr>Experience of participation in international projects for the construction of water supply and water treatment facilities in the Ladoga area</vt:lpstr>
      <vt:lpstr>Karelvodokanal LLC</vt:lpstr>
      <vt:lpstr>Слайд 3</vt:lpstr>
      <vt:lpstr>Project KA219 Groundwater supply  in Sortavala district (2011-2013)</vt:lpstr>
      <vt:lpstr>Project KA219 Groundwater supply  in Sortavala district (2011-2013)</vt:lpstr>
      <vt:lpstr>Project KA6000 Water supply  and water treatment facilities  improvement in Sortavala (2018-2021)</vt:lpstr>
      <vt:lpstr>KA6000 Goals</vt:lpstr>
      <vt:lpstr>KA6000 Implementation</vt:lpstr>
      <vt:lpstr>KA6000 Implementation</vt:lpstr>
      <vt:lpstr>KA6000 Implementation</vt:lpstr>
      <vt:lpstr>KA6000 Implementation</vt:lpstr>
      <vt:lpstr>KA6000 Implementation</vt:lpstr>
      <vt:lpstr>Project KA10010  Improving the water quality for local use of water resources and ecological state in the cross-border rivers Koitajoki and Tohmajoki</vt:lpstr>
      <vt:lpstr>Project KA10010  Improving the water quality for local use of water resources and ecological state in the cross-border rivers Koitajoki and Tohmajoki</vt:lpstr>
      <vt:lpstr>Project KA10010  How it is going</vt:lpstr>
      <vt:lpstr>KA11022 Improvement  of water resource management in the Northern Ladoga border region</vt:lpstr>
      <vt:lpstr>KA11022 Goals</vt:lpstr>
      <vt:lpstr>KA11022 Goals</vt:lpstr>
      <vt:lpstr>KA11022 Vision</vt:lpstr>
      <vt:lpstr>KA5049 Clean potable water and healthy environment in Sortavala region</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саша</dc:creator>
  <cp:lastModifiedBy>саша</cp:lastModifiedBy>
  <cp:revision>27</cp:revision>
  <dcterms:created xsi:type="dcterms:W3CDTF">2021-01-25T11:28:36Z</dcterms:created>
  <dcterms:modified xsi:type="dcterms:W3CDTF">2021-01-26T09:34:42Z</dcterms:modified>
</cp:coreProperties>
</file>